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2" r:id="rId4"/>
    <p:sldId id="286" r:id="rId5"/>
    <p:sldId id="283" r:id="rId6"/>
    <p:sldId id="285" r:id="rId7"/>
    <p:sldId id="287" r:id="rId8"/>
    <p:sldId id="288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-107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7F692-FB38-4F5B-9F60-537E15A4C8E9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198D3-B7D6-40B3-B4D3-4DDBF67EB9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67261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44F72-B667-724A-817B-C8D52BA16B5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44F72-B667-724A-817B-C8D52BA16B5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6A4B6F-32B1-49CB-BAAF-C7D4D3508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F7F41F9-52D0-407F-B579-3D75529D6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12BF51-006C-4E79-8547-225A6E66D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F13C-E151-4925-A6C8-298BEB4B00F9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92FAA7-34A7-47AE-91F0-3CD16CA75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5F3226-0F27-45D4-86E4-C1E124382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4302-5603-4E99-912F-20FDAD606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7176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4650AF-60D3-45A8-BEA6-D75B18758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06666C0-9581-4D98-AF2F-7ED28A8B9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49E9CA-E031-49E8-80A8-EC4B6BC7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F13C-E151-4925-A6C8-298BEB4B00F9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843233-6171-403A-BC23-BE3BB942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16AFC0B-5591-456B-86EA-301ADF90E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4302-5603-4E99-912F-20FDAD606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7725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69C7FD0-88E3-4B54-8888-F97A64A48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403516A-19E5-4FFB-A4F6-E275FB07B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9B2688A-6884-46C6-91E7-D08B5527B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F13C-E151-4925-A6C8-298BEB4B00F9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5FF7AD-5943-4438-AEB7-2C50E4AA6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08BBB6B-6CB0-413C-A5AE-32DB1020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4302-5603-4E99-912F-20FDAD606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6289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>
          <a:xfrm>
            <a:off x="517392" y="341820"/>
            <a:ext cx="7191509" cy="1660547"/>
          </a:xfrm>
        </p:spPr>
        <p:txBody>
          <a:bodyPr>
            <a:noAutofit/>
          </a:bodyPr>
          <a:lstStyle>
            <a:lvl1pPr>
              <a:lnSpc>
                <a:spcPts val="6400"/>
              </a:lnSpc>
              <a:defRPr sz="6133"/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517393" y="6375667"/>
            <a:ext cx="3859345" cy="16414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defRPr lang="en-US" sz="1067" b="0" i="0" u="none" strike="noStrike" baseline="0" smtClean="0">
                <a:latin typeface="Calibri"/>
                <a:cs typeface="Calibri"/>
              </a:defRPr>
            </a:lvl1pPr>
          </a:lstStyle>
          <a:p>
            <a:r>
              <a:rPr lang="en-US"/>
              <a:t>28th March 2018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57468" y="6379127"/>
            <a:ext cx="341485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algn="l" defTabSz="609585" rtl="0" eaLnBrk="1" latinLnBrk="0" hangingPunct="1">
              <a:defRPr lang="en-GB" sz="1067" b="0" i="0" u="none" strike="noStrike" kern="1200" baseline="0" smtClean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</a:lstStyle>
          <a:p>
            <a:fld id="{E4E00EF0-048C-114D-ADD5-1D5ACA69D45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67145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3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392" y="341821"/>
            <a:ext cx="7195469" cy="1661993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517393" y="6375667"/>
            <a:ext cx="3859345" cy="16414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defRPr lang="en-US" sz="1067" b="0" i="0" u="none" strike="noStrike" baseline="0" smtClean="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28th March 2018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57468" y="6379127"/>
            <a:ext cx="341485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algn="l" defTabSz="609585" rtl="0" eaLnBrk="1" latinLnBrk="0" hangingPunct="1">
              <a:defRPr lang="en-GB" sz="1067" b="0" i="0" u="none" strike="noStrike" kern="1200" baseline="0" smtClean="0">
                <a:solidFill>
                  <a:srgbClr val="FFFFFF"/>
                </a:solidFill>
                <a:latin typeface="Calibri"/>
                <a:ea typeface="+mn-ea"/>
                <a:cs typeface="Calibri"/>
              </a:defRPr>
            </a:lvl1pPr>
          </a:lstStyle>
          <a:p>
            <a:fld id="{E4E00EF0-048C-114D-ADD5-1D5ACA69D45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7405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3151A4-8F9D-487D-BD67-AFAC2B211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969E0D-30F6-4F34-B680-2C38921E1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1BAE04-FCFE-4184-9273-8FDF8D44E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F13C-E151-4925-A6C8-298BEB4B00F9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B2E33B-99ED-43A1-B781-1FEDC2A4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FCCC77-93D1-4670-A27E-8A7C1716F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4302-5603-4E99-912F-20FDAD606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818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386036-2E3F-4A10-B3CA-F930EABD3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B7AFFAB-5D18-4C8F-8201-CDE5B30CC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22C764-228F-4691-A9EB-0C6F5D2AF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F13C-E151-4925-A6C8-298BEB4B00F9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04DB412-9125-405C-B5A6-F4AB04E9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97F5E8-632C-4DFF-908C-77F66153A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4302-5603-4E99-912F-20FDAD606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1912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C716C4-DCA6-4007-B3C0-15A174AE1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5BEBD4-ACB8-4DE4-9961-911EAF6A9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3C09379-AD27-421E-828B-9D7D97C1D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A17B114-0C2E-4BAA-842B-A584A673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F13C-E151-4925-A6C8-298BEB4B00F9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C42171C-DA6A-4366-84E9-CFF285698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2EFF2AE-20DD-4B59-92C6-89A9AEDD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4302-5603-4E99-912F-20FDAD606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278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A649A9-8A5F-408A-89FC-2A1C9B05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BD04C-2695-48F2-BEE0-5F63C1854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A707339-80E3-4C80-9D28-06F2DEF73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2AF935A-15A6-443D-9A1A-3542B7307B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2D05253-FE18-419F-A357-373EA8F19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F1A3D12-C3D8-408B-94DF-7D07596C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F13C-E151-4925-A6C8-298BEB4B00F9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B175CFE-DB82-4687-AD9F-CB9B6390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E73D9A1-1678-429C-84BD-95445E3BA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4302-5603-4E99-912F-20FDAD606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534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C6FBBB-3C4E-4D01-AB57-EAB440539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DD124AC-AF36-450C-A97C-2C25DCA01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F13C-E151-4925-A6C8-298BEB4B00F9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840CB7-5689-431B-AAB7-F4AC6E1C2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22C8A1F-C1C3-40DE-A8CE-F0D66883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4302-5603-4E99-912F-20FDAD606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5271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1D0DC25-0D60-4E47-97A0-CD4B0949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F13C-E151-4925-A6C8-298BEB4B00F9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D3B8543-ACDB-4DD7-8CBC-99140E355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44D465C-DAF2-436B-AB16-61ADEF55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4302-5603-4E99-912F-20FDAD606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4834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098262-98D2-4CA5-A023-34FC81C79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B36555-B816-4A12-B418-3435EC5BD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44A80A9-448C-4BDD-8245-8D998725D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1FEA9A-D9FA-4E60-B4CB-8943974F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F13C-E151-4925-A6C8-298BEB4B00F9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F97D5A8-0365-4FFE-9D18-B56701D9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94DAF5B-5BC5-4022-B89F-C05D2A2F2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4302-5603-4E99-912F-20FDAD606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9388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E47F2A-3523-42D5-B759-814A66218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9182DF9-51C4-4FC3-B7F6-BCEF8BAF9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1FAA224-327F-4ACA-9802-5383C5AAA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EB31AA7-2B70-4743-AFDC-66077612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F13C-E151-4925-A6C8-298BEB4B00F9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B1C7260-07A1-4E34-8378-DCA7F0FE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B22E11C-035C-4911-9318-46E18B34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4302-5603-4E99-912F-20FDAD606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1268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4E6F077-57B4-46E2-A4E4-A781FE93C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B37901D-4471-43F2-8D61-2B6698BC9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7D95F4-23DA-4956-A8FE-36A556923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BF13C-E151-4925-A6C8-298BEB4B00F9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88C047-FC35-4EBF-9FC2-592E9E3DC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AF392B-C987-4C00-B981-B1455845A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C4302-5603-4E99-912F-20FDAD606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2025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E7460B-3BBB-4503-BA1D-88EA53141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GB" sz="4700" dirty="0">
                <a:solidFill>
                  <a:srgbClr val="FFFFFF"/>
                </a:solidFill>
              </a:rPr>
              <a:t>LOTHIAN LOCAL MEDICAL COMMITTEE AGM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6508817-DB00-44F5-ADD8-4F01CBDF8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GB" sz="1500">
                <a:solidFill>
                  <a:srgbClr val="FFFFFF"/>
                </a:solidFill>
              </a:rPr>
              <a:t>Chairs report</a:t>
            </a:r>
          </a:p>
          <a:p>
            <a:r>
              <a:rPr lang="en-GB" sz="1500">
                <a:solidFill>
                  <a:srgbClr val="FFFFFF"/>
                </a:solidFill>
              </a:rPr>
              <a:t>Dr A. Drummond Begg</a:t>
            </a:r>
          </a:p>
        </p:txBody>
      </p:sp>
    </p:spTree>
    <p:extLst>
      <p:ext uri="{BB962C8B-B14F-4D97-AF65-F5344CB8AC3E}">
        <p14:creationId xmlns="" xmlns:p14="http://schemas.microsoft.com/office/powerpoint/2010/main" val="366721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E97549-D76B-41F0-8081-42410AA9A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situation?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97F271A0-E727-4C53-B2C7-A86F191150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6" y="1825625"/>
            <a:ext cx="10737668" cy="4351338"/>
          </a:xfrm>
        </p:spPr>
      </p:pic>
    </p:spTree>
    <p:extLst>
      <p:ext uri="{BB962C8B-B14F-4D97-AF65-F5344CB8AC3E}">
        <p14:creationId xmlns="" xmlns:p14="http://schemas.microsoft.com/office/powerpoint/2010/main" val="128128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391" y="341820"/>
            <a:ext cx="9134055" cy="1084211"/>
          </a:xfrm>
        </p:spPr>
        <p:txBody>
          <a:bodyPr/>
          <a:lstStyle/>
          <a:p>
            <a:r>
              <a:rPr lang="en-GB" sz="5867" b="1" dirty="0">
                <a:latin typeface="+mn-lt"/>
                <a:ea typeface="Futura" charset="0"/>
                <a:cs typeface="Futura" charset="0"/>
              </a:rPr>
              <a:t>SGPC negotiating aims</a:t>
            </a:r>
            <a:endParaRPr lang="en-US" sz="5867" b="1" dirty="0">
              <a:latin typeface="+mn-lt"/>
              <a:ea typeface="Futura" charset="0"/>
              <a:cs typeface="Futura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04479" y="2239576"/>
            <a:ext cx="2304000" cy="230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571860" y="2233539"/>
            <a:ext cx="2325917" cy="2374864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37118" y="2236892"/>
            <a:ext cx="2325917" cy="2374864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09746" y="2236892"/>
            <a:ext cx="2325917" cy="237486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9661604" y="2236892"/>
            <a:ext cx="2325917" cy="237486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4567" y="2553532"/>
            <a:ext cx="2296336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33" b="1" dirty="0">
                <a:solidFill>
                  <a:prstClr val="white"/>
                </a:solidFill>
                <a:latin typeface="Calibri" panose="020F0502020204030204" pitchFamily="34" charset="0"/>
                <a:ea typeface="Abadi MT Condensed Extra Bold" charset="0"/>
                <a:cs typeface="Calibri" panose="020F0502020204030204" pitchFamily="34" charset="0"/>
              </a:rPr>
              <a:t>Improve being a GP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7008" y="2749467"/>
            <a:ext cx="1902185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733" b="1" dirty="0">
                <a:solidFill>
                  <a:prstClr val="white"/>
                </a:solidFill>
                <a:latin typeface="Calibri" panose="020F0502020204030204" pitchFamily="34" charset="0"/>
                <a:ea typeface="Abadi MT Condensed Extra Bold" charset="0"/>
                <a:cs typeface="Calibri" panose="020F0502020204030204" pitchFamily="34" charset="0"/>
              </a:rPr>
              <a:t>Secure Income</a:t>
            </a:r>
            <a:endParaRPr lang="en-US" sz="3733" b="1" dirty="0">
              <a:solidFill>
                <a:prstClr val="white"/>
              </a:solidFill>
              <a:latin typeface="Calibri" panose="020F0502020204030204" pitchFamily="34" charset="0"/>
              <a:ea typeface="Abadi MT Condensed Extra Bold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33831" y="2758117"/>
            <a:ext cx="2319280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733" b="1" dirty="0">
                <a:solidFill>
                  <a:prstClr val="white"/>
                </a:solidFill>
                <a:latin typeface="Calibri" panose="020F0502020204030204" pitchFamily="34" charset="0"/>
                <a:ea typeface="Abadi MT Condensed Extra Bold" charset="0"/>
                <a:cs typeface="Calibri" panose="020F0502020204030204" pitchFamily="34" charset="0"/>
              </a:rPr>
              <a:t>Reduce workload</a:t>
            </a:r>
            <a:endParaRPr lang="en-US" sz="3733" b="1" dirty="0">
              <a:solidFill>
                <a:prstClr val="white"/>
              </a:solidFill>
              <a:latin typeface="Calibri" panose="020F0502020204030204" pitchFamily="34" charset="0"/>
              <a:ea typeface="Abadi MT Condensed Extra Bold" charset="0"/>
              <a:cs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19616" y="2792927"/>
            <a:ext cx="1902185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733" b="1" dirty="0">
                <a:solidFill>
                  <a:prstClr val="white"/>
                </a:solidFill>
                <a:latin typeface="Calibri" panose="020F0502020204030204" pitchFamily="34" charset="0"/>
                <a:ea typeface="Abadi MT Condensed Extra Bold" charset="0"/>
                <a:cs typeface="Calibri" panose="020F0502020204030204" pitchFamily="34" charset="0"/>
              </a:rPr>
              <a:t>Reduce risk</a:t>
            </a:r>
            <a:endParaRPr lang="en-US" sz="3733" b="1" dirty="0">
              <a:solidFill>
                <a:prstClr val="white"/>
              </a:solidFill>
              <a:latin typeface="Calibri" panose="020F0502020204030204" pitchFamily="34" charset="0"/>
              <a:ea typeface="Abadi MT Condensed Extra Bold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40088" y="2511896"/>
            <a:ext cx="2167456" cy="132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67" b="1" dirty="0">
                <a:solidFill>
                  <a:prstClr val="white"/>
                </a:solidFill>
                <a:latin typeface="Calibri" panose="020F0502020204030204" pitchFamily="34" charset="0"/>
                <a:ea typeface="Abadi MT Condensed Extra Bold" charset="0"/>
                <a:cs typeface="Calibri" panose="020F0502020204030204" pitchFamily="34" charset="0"/>
              </a:rPr>
              <a:t>Improve recruitment and retention</a:t>
            </a:r>
            <a:endParaRPr lang="en-US" sz="2667" b="1" dirty="0">
              <a:solidFill>
                <a:prstClr val="white"/>
              </a:solidFill>
              <a:latin typeface="Calibri" panose="020F0502020204030204" pitchFamily="34" charset="0"/>
              <a:ea typeface="Abadi MT Condensed Extra Bold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08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="" xmlns:a16="http://schemas.microsoft.com/office/drawing/2014/main" id="{222D4FA7-EB40-4683-B7B6-280E9C80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</a:rPr>
              <a:t>Reduce workload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FC85B47-0420-49B7-81DB-C74056C03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6675" y="801866"/>
            <a:ext cx="6786693" cy="5230634"/>
          </a:xfrm>
        </p:spPr>
        <p:txBody>
          <a:bodyPr anchor="ctr">
            <a:normAutofit/>
          </a:bodyPr>
          <a:lstStyle/>
          <a:p>
            <a:r>
              <a:rPr lang="en-GB" sz="2400" b="1" dirty="0">
                <a:solidFill>
                  <a:srgbClr val="000000"/>
                </a:solidFill>
                <a:ea typeface="Futura" charset="0"/>
                <a:cs typeface="Futura" charset="0"/>
              </a:rPr>
              <a:t>New services under Memo of Understanding</a:t>
            </a:r>
          </a:p>
          <a:p>
            <a:r>
              <a:rPr lang="en-GB" sz="2400" b="1" dirty="0">
                <a:solidFill>
                  <a:srgbClr val="000000"/>
                </a:solidFill>
                <a:ea typeface="Futura" charset="0"/>
                <a:cs typeface="Futura" charset="0"/>
              </a:rPr>
              <a:t>Services transferred from GMS to HSCPs in 2021 </a:t>
            </a:r>
          </a:p>
          <a:p>
            <a:r>
              <a:rPr lang="en-GB" sz="2400" b="1" dirty="0">
                <a:solidFill>
                  <a:srgbClr val="000000"/>
                </a:solidFill>
                <a:ea typeface="Futura" charset="0"/>
                <a:cs typeface="Futura" charset="0"/>
              </a:rPr>
              <a:t>4 PCIPs agreed with Lothian LMC in 2018 – </a:t>
            </a:r>
            <a:br>
              <a:rPr lang="en-GB" sz="2400" b="1" dirty="0">
                <a:solidFill>
                  <a:srgbClr val="000000"/>
                </a:solidFill>
                <a:ea typeface="Futura" charset="0"/>
                <a:cs typeface="Futura" charset="0"/>
              </a:rPr>
            </a:br>
            <a:r>
              <a:rPr lang="en-GB" sz="2400" b="1" dirty="0">
                <a:solidFill>
                  <a:srgbClr val="000000"/>
                </a:solidFill>
                <a:ea typeface="Futura" charset="0"/>
                <a:cs typeface="Futura" charset="0"/>
              </a:rPr>
              <a:t>More detailed plans for Year 2 onwards to be agreed in June 2019</a:t>
            </a:r>
            <a:br>
              <a:rPr lang="en-GB" sz="2400" b="1" dirty="0">
                <a:solidFill>
                  <a:srgbClr val="000000"/>
                </a:solidFill>
                <a:ea typeface="Futura" charset="0"/>
                <a:cs typeface="Futura" charset="0"/>
              </a:rPr>
            </a:br>
            <a:r>
              <a:rPr lang="en-GB" sz="2400" b="1" dirty="0">
                <a:solidFill>
                  <a:srgbClr val="000000"/>
                </a:solidFill>
                <a:ea typeface="Futura" charset="0"/>
                <a:cs typeface="Futura" charset="0"/>
              </a:rPr>
              <a:t>Plans must include funding and workforce required</a:t>
            </a:r>
            <a:endParaRPr lang="en-GB" sz="2400" dirty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9528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="" xmlns:a16="http://schemas.microsoft.com/office/drawing/2014/main" id="{D8CA79D2-2517-4708-94CF-9851782D0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</a:rPr>
              <a:t>Secure funding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C5C18A6-E27E-40C2-A9F3-A2140D7A1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6086" y="801866"/>
            <a:ext cx="6765672" cy="5230634"/>
          </a:xfrm>
        </p:spPr>
        <p:txBody>
          <a:bodyPr anchor="ctr">
            <a:normAutofit/>
          </a:bodyPr>
          <a:lstStyle/>
          <a:p>
            <a: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  <a:t>New Workload Formula </a:t>
            </a:r>
            <a:b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</a:br>
            <a: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  <a:t>QOF funds secured</a:t>
            </a:r>
            <a:b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</a:br>
            <a: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  <a:t>Practice income guarantee (+£23M)</a:t>
            </a:r>
            <a:b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</a:br>
            <a: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  <a:t>Minimum GP income guarantee (~+£20M)</a:t>
            </a:r>
            <a:b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</a:br>
            <a: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  <a:t>Seniority – OOH - TRs</a:t>
            </a:r>
            <a:r>
              <a:rPr lang="en-GB" sz="2400" b="1" dirty="0">
                <a:solidFill>
                  <a:srgbClr val="000000"/>
                </a:solidFill>
                <a:ea typeface="Futura" charset="0"/>
                <a:cs typeface="Futura" charset="0"/>
              </a:rPr>
              <a:t/>
            </a:r>
            <a:br>
              <a:rPr lang="en-GB" sz="2400" b="1" dirty="0">
                <a:solidFill>
                  <a:srgbClr val="000000"/>
                </a:solidFill>
                <a:ea typeface="Futura" charset="0"/>
                <a:cs typeface="Futura" charset="0"/>
              </a:rPr>
            </a:b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335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3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Reduce risk</a:t>
            </a:r>
            <a:b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4436013B-69A6-4D48-AC6A-21AC487C8C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59229" y="801866"/>
            <a:ext cx="695447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Sustainability interest free loans at 20% value 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Boards to take over Premises leases 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Joint Data Sharing status in Regulations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Agreement of Data Protection Officers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8244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="" xmlns:a16="http://schemas.microsoft.com/office/drawing/2014/main" id="{3C687A6E-F5F8-45E9-A52E-AB0B70220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Recruitment and retention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E9E141A-F59E-4042-BEF9-0A8CCFF0A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840" y="801866"/>
            <a:ext cx="6937696" cy="5230634"/>
          </a:xfrm>
        </p:spPr>
        <p:txBody>
          <a:bodyPr anchor="ctr">
            <a:normAutofit/>
          </a:bodyPr>
          <a:lstStyle/>
          <a:p>
            <a: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  <a:t>WTE</a:t>
            </a:r>
            <a:r>
              <a:rPr lang="en-GB" sz="3200" dirty="0">
                <a:solidFill>
                  <a:srgbClr val="000000"/>
                </a:solidFill>
              </a:rPr>
              <a:t> 3,735 in 2013 to 3,575 in 2017 </a:t>
            </a:r>
            <a: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  <a:t/>
            </a:r>
            <a:b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</a:br>
            <a: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  <a:t>Commitment to 800 GPs by 2028</a:t>
            </a:r>
          </a:p>
          <a:p>
            <a:endParaRPr lang="en-GB" sz="3200" b="1" dirty="0">
              <a:solidFill>
                <a:srgbClr val="000000"/>
              </a:solidFill>
              <a:ea typeface="Futura" charset="0"/>
              <a:cs typeface="Futura" charset="0"/>
            </a:endParaRPr>
          </a:p>
          <a:p>
            <a: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  <a:t>Returners &amp; Stay in practice scheme</a:t>
            </a:r>
            <a:b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</a:br>
            <a:endParaRPr lang="en-GB" sz="3200" b="1" dirty="0">
              <a:solidFill>
                <a:srgbClr val="000000"/>
              </a:solidFill>
              <a:ea typeface="Futura" charset="0"/>
              <a:cs typeface="Futura" charset="0"/>
            </a:endParaRPr>
          </a:p>
          <a:p>
            <a: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  <a:t>Doctors support and advisory group</a:t>
            </a:r>
          </a:p>
          <a:p>
            <a:endParaRPr lang="en-GB" sz="3200" b="1" dirty="0">
              <a:solidFill>
                <a:srgbClr val="000000"/>
              </a:solidFill>
              <a:ea typeface="Futura" charset="0"/>
              <a:cs typeface="Futura" charset="0"/>
            </a:endParaRPr>
          </a:p>
          <a:p>
            <a:r>
              <a:rPr lang="en-GB" sz="3200" b="1" dirty="0">
                <a:solidFill>
                  <a:srgbClr val="000000"/>
                </a:solidFill>
                <a:ea typeface="Futura" charset="0"/>
                <a:cs typeface="Futura" charset="0"/>
              </a:rPr>
              <a:t>Undergraduate reform + campaign to reform </a:t>
            </a:r>
            <a:r>
              <a:rPr lang="en-GB" sz="3200" b="1">
                <a:solidFill>
                  <a:srgbClr val="000000"/>
                </a:solidFill>
                <a:ea typeface="Futura" charset="0"/>
                <a:cs typeface="Futura" charset="0"/>
              </a:rPr>
              <a:t>postgraduate education</a:t>
            </a:r>
            <a:endParaRPr lang="en-GB" sz="3200" b="1" dirty="0">
              <a:solidFill>
                <a:srgbClr val="000000"/>
              </a:solidFill>
              <a:ea typeface="Futura" charset="0"/>
              <a:cs typeface="Futura" charset="0"/>
            </a:endParaRPr>
          </a:p>
          <a:p>
            <a:pPr marL="0" indent="0">
              <a:buNone/>
            </a:pPr>
            <a:endParaRPr lang="en-GB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0042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9FDF6F-E989-4984-BA3F-31ACA890B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dirty="0"/>
              <a:t>LOTHIAN LMC AIMS for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808043-7866-4978-806A-B70545B36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09" y="1744825"/>
            <a:ext cx="8486192" cy="4485612"/>
          </a:xfrm>
        </p:spPr>
        <p:txBody>
          <a:bodyPr anchor="ctr">
            <a:noAutofit/>
          </a:bodyPr>
          <a:lstStyle/>
          <a:p>
            <a:r>
              <a:rPr lang="en-GB" sz="1800" dirty="0"/>
              <a:t>Ensure </a:t>
            </a:r>
            <a:r>
              <a:rPr lang="en-GB" sz="1800" b="1" dirty="0"/>
              <a:t>rapid and effective use of new contract funds </a:t>
            </a:r>
            <a:r>
              <a:rPr lang="en-GB" sz="1800" dirty="0"/>
              <a:t>‘in direct support of GP’</a:t>
            </a:r>
          </a:p>
          <a:p>
            <a:r>
              <a:rPr lang="en-GB" sz="1800" dirty="0"/>
              <a:t>Ensure Lothian Health commitment to </a:t>
            </a:r>
            <a:r>
              <a:rPr lang="en-GB" sz="1800" b="1" dirty="0"/>
              <a:t>additional £5M </a:t>
            </a:r>
            <a:r>
              <a:rPr lang="en-GB" sz="1800" dirty="0"/>
              <a:t>fund to support GP maintained.</a:t>
            </a:r>
          </a:p>
          <a:p>
            <a:r>
              <a:rPr lang="en-GB" sz="1800" dirty="0"/>
              <a:t>Ensure that the pledge to raise </a:t>
            </a:r>
            <a:r>
              <a:rPr lang="en-GB" sz="1800" b="1" dirty="0"/>
              <a:t>GP share of NHS funding to 11% </a:t>
            </a:r>
            <a:r>
              <a:rPr lang="en-GB" sz="1800" dirty="0"/>
              <a:t>by 2021 is kept. (6.8% in 2016)</a:t>
            </a:r>
          </a:p>
          <a:p>
            <a:r>
              <a:rPr lang="en-GB" sz="1800" dirty="0"/>
              <a:t>Ensure that GP sub / Quality Clusters/ HSCPs have appropriate funding for developing Quality agenda post </a:t>
            </a:r>
            <a:r>
              <a:rPr lang="en-GB" sz="1800" dirty="0" err="1"/>
              <a:t>QoF</a:t>
            </a:r>
            <a:r>
              <a:rPr lang="en-GB" sz="1800" dirty="0"/>
              <a:t> &amp; </a:t>
            </a:r>
            <a:r>
              <a:rPr lang="en-GB" sz="1800" b="1" dirty="0"/>
              <a:t>ensure tripartite working</a:t>
            </a:r>
          </a:p>
          <a:p>
            <a:r>
              <a:rPr lang="en-GB" sz="1800" dirty="0"/>
              <a:t>Ensure that </a:t>
            </a:r>
            <a:r>
              <a:rPr lang="en-GB" sz="1800" b="1" dirty="0"/>
              <a:t>paperless prescribing </a:t>
            </a:r>
            <a:r>
              <a:rPr lang="en-GB" sz="1800" dirty="0"/>
              <a:t>occurs at the earliest opportunity</a:t>
            </a:r>
          </a:p>
          <a:p>
            <a:r>
              <a:rPr lang="en-GB" sz="1800" dirty="0"/>
              <a:t>Ensure that the clinician ordering the test deals with the result – </a:t>
            </a:r>
            <a:r>
              <a:rPr lang="en-GB" sz="1800" b="1" dirty="0"/>
              <a:t>‘stop duplication’ campaign.</a:t>
            </a:r>
          </a:p>
          <a:p>
            <a:r>
              <a:rPr lang="en-GB" sz="1800" dirty="0"/>
              <a:t>Ensure that new work receives new resource – all plans should describe and cost the </a:t>
            </a:r>
            <a:r>
              <a:rPr lang="en-GB" sz="1800" b="1" dirty="0"/>
              <a:t>‘GP impact factor</a:t>
            </a:r>
            <a:r>
              <a:rPr lang="en-GB" sz="1800" dirty="0"/>
              <a:t>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heckmark">
            <a:extLst>
              <a:ext uri="{FF2B5EF4-FFF2-40B4-BE49-F238E27FC236}">
                <a16:creationId xmlns="" xmlns:a16="http://schemas.microsoft.com/office/drawing/2014/main" id="{D2C6A707-9130-47B8-A3CF-6E055F23BB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3932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98812B-CEDD-42EA-81C4-C37392C4E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future?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2F2CB132-F2FD-4DD0-A223-CA69F0F22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97" y="1907178"/>
            <a:ext cx="9457509" cy="4023360"/>
          </a:xfrm>
        </p:spPr>
      </p:pic>
    </p:spTree>
    <p:extLst>
      <p:ext uri="{BB962C8B-B14F-4D97-AF65-F5344CB8AC3E}">
        <p14:creationId xmlns="" xmlns:p14="http://schemas.microsoft.com/office/powerpoint/2010/main" val="1684423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216</Words>
  <Application>Microsoft Office PowerPoint</Application>
  <PresentationFormat>Custom</PresentationFormat>
  <Paragraphs>36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LOTHIAN LOCAL MEDICAL COMMITTEE AGM 2019</vt:lpstr>
      <vt:lpstr>Current situation?</vt:lpstr>
      <vt:lpstr>SGPC negotiating aims</vt:lpstr>
      <vt:lpstr>Reduce workload</vt:lpstr>
      <vt:lpstr>Secure funding</vt:lpstr>
      <vt:lpstr> Reduce risk  </vt:lpstr>
      <vt:lpstr>Recruitment and retention</vt:lpstr>
      <vt:lpstr>LOTHIAN LMC AIMS for 2019</vt:lpstr>
      <vt:lpstr>The future?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LOTHIAN LOCAL MEDICAL COMMITTEE AGM 2019</dc:title>
  <dc:creator>Drummond</dc:creator>
  <cp:lastModifiedBy>Nicola Smith</cp:lastModifiedBy>
  <cp:revision>2</cp:revision>
  <dcterms:created xsi:type="dcterms:W3CDTF">2019-03-07T06:47:04Z</dcterms:created>
  <dcterms:modified xsi:type="dcterms:W3CDTF">2019-12-22T10:49:27Z</dcterms:modified>
</cp:coreProperties>
</file>