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332" r:id="rId4"/>
    <p:sldId id="343" r:id="rId5"/>
    <p:sldId id="328" r:id="rId6"/>
    <p:sldId id="329" r:id="rId7"/>
    <p:sldId id="330" r:id="rId8"/>
    <p:sldId id="345" r:id="rId9"/>
    <p:sldId id="346" r:id="rId10"/>
    <p:sldId id="344" r:id="rId11"/>
    <p:sldId id="342" r:id="rId12"/>
    <p:sldId id="336" r:id="rId13"/>
    <p:sldId id="33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Font typeface="Arial" charset="0"/>
      <a:buChar char="•"/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Font typeface="Arial" charset="0"/>
      <a:buChar char="•"/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Font typeface="Arial" charset="0"/>
      <a:buChar char="•"/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Font typeface="Arial" charset="0"/>
      <a:buChar char="•"/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Font typeface="Arial" charset="0"/>
      <a:buChar char="•"/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mall, David A" initials="SDA" lastIdx="2" clrIdx="0">
    <p:extLst>
      <p:ext uri="{19B8F6BF-5375-455C-9EA6-DF929625EA0E}">
        <p15:presenceInfo xmlns="" xmlns:p15="http://schemas.microsoft.com/office/powerpoint/2012/main" userId="Small, David 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7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948543131"/>
              </p:ext>
            </p:extLst>
          </p:nvPr>
        </p:nvGraphicFramePr>
        <p:xfrm>
          <a:off x="3491880" y="237330"/>
          <a:ext cx="1406525" cy="1249363"/>
        </p:xfrm>
        <a:graphic>
          <a:graphicData uri="http://schemas.openxmlformats.org/presentationml/2006/ole">
            <p:oleObj spid="_x0000_s77853" name="Clip" r:id="rId3" imgW="3238095" imgH="3238095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68313" y="4868863"/>
            <a:ext cx="2122487" cy="1852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3204B-B552-4751-A582-78D30EF990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4A118-4DA8-4BF1-926E-343041DBCFCF}" type="datetimeFigureOut">
              <a:rPr lang="en-GB"/>
              <a:pPr>
                <a:defRPr/>
              </a:pPr>
              <a:t>22/12/2019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19720-9B40-494C-BCC5-B5FC479D75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96691-895B-4733-BD2D-2CE692BD98E6}" type="datetimeFigureOut">
              <a:rPr lang="en-GB"/>
              <a:pPr>
                <a:defRPr/>
              </a:pPr>
              <a:t>22/12/2019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08D84-F397-47DB-BAC6-2A9676A34B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AA83D-8057-4AA2-A6D5-312BA70D0F3D}" type="datetimeFigureOut">
              <a:rPr lang="en-GB"/>
              <a:pPr>
                <a:defRPr/>
              </a:pPr>
              <a:t>22/12/2019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848F0-4500-49B1-B1A7-3D36241B2E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41A04-A87E-4110-8689-4392DDD83333}" type="datetimeFigureOut">
              <a:rPr lang="en-GB"/>
              <a:pPr>
                <a:defRPr/>
              </a:pPr>
              <a:t>22/12/2019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F3506-9552-4DB3-9384-5022CAF375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1C805-7BDD-4027-843E-A23CD9315A9E}" type="datetimeFigureOut">
              <a:rPr lang="en-GB"/>
              <a:pPr>
                <a:defRPr/>
              </a:pPr>
              <a:t>22/12/2019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655B1-4C91-4E73-B30B-D9607BBE9A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52B98-7BF2-4227-88B9-8D1C0942BA7A}" type="datetimeFigureOut">
              <a:rPr lang="en-GB"/>
              <a:pPr>
                <a:defRPr/>
              </a:pPr>
              <a:t>22/12/2019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7652C-BF6B-4511-AF25-8A9F473FBE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06C9C-6B1C-4076-89A5-64004046AEF1}" type="datetimeFigureOut">
              <a:rPr lang="en-GB"/>
              <a:pPr>
                <a:defRPr/>
              </a:pPr>
              <a:t>22/12/2019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003BD-B155-4AA0-8145-57EF8107C2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6111F-D705-4B54-8C10-B0B4973AA07D}" type="datetimeFigureOut">
              <a:rPr lang="en-GB"/>
              <a:pPr>
                <a:defRPr/>
              </a:pPr>
              <a:t>22/12/2019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5579B-31EE-4988-B070-45872C7CA2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EB9DE-51B4-4D73-8D94-15575908ED25}" type="datetimeFigureOut">
              <a:rPr lang="en-GB"/>
              <a:pPr>
                <a:defRPr/>
              </a:pPr>
              <a:t>22/12/2019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0A32F-2D32-41AC-A86D-DFE651A738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6AC16-4166-41C8-AD0A-B49DBF63CD9E}" type="datetimeFigureOut">
              <a:rPr lang="en-GB"/>
              <a:pPr>
                <a:defRPr/>
              </a:pPr>
              <a:t>22/12/2019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EF963-88EB-4BE5-9B81-EA87C3ABCB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FF7A84-8FB3-487A-976B-66C0F05181E3}" type="datetimeFigureOut">
              <a:rPr lang="en-GB"/>
              <a:pPr>
                <a:defRPr/>
              </a:pPr>
              <a:t>22/12/2019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987203D-6B71-4968-AACD-88EB6BB928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539552" y="1484784"/>
            <a:ext cx="7772400" cy="3096344"/>
          </a:xfrm>
        </p:spPr>
        <p:txBody>
          <a:bodyPr/>
          <a:lstStyle/>
          <a:p>
            <a:pPr eaLnBrk="1" hangingPunct="1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GMS CONTRACT AND PRIMARY CARE TRANSFORMATION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Callout 12"/>
          <p:cNvSpPr/>
          <p:nvPr/>
        </p:nvSpPr>
        <p:spPr>
          <a:xfrm>
            <a:off x="6944073" y="5214997"/>
            <a:ext cx="1947502" cy="1104796"/>
          </a:xfrm>
          <a:prstGeom prst="wedgeEllipseCallout">
            <a:avLst>
              <a:gd name="adj1" fmla="val -56871"/>
              <a:gd name="adj2" fmla="val 33885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224 WTE IN TOTAL</a:t>
            </a: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323528" y="994124"/>
            <a:ext cx="3096344" cy="371395"/>
          </a:xfrm>
        </p:spPr>
        <p:txBody>
          <a:bodyPr/>
          <a:lstStyle/>
          <a:p>
            <a:pPr eaLnBrk="1" hangingPunct="1"/>
            <a:r>
              <a:rPr lang="en-GB" sz="2400" dirty="0" smtClean="0"/>
              <a:t>OVERALL WORKFORCE CHANGE –        </a:t>
            </a:r>
            <a:br>
              <a:rPr lang="en-GB" sz="2400" dirty="0" smtClean="0"/>
            </a:br>
            <a:r>
              <a:rPr lang="en-GB" sz="2400" dirty="0" smtClean="0"/>
              <a:t>EDINBURGH   EXAMPLE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187624" y="2204864"/>
            <a:ext cx="6400800" cy="3528169"/>
          </a:xfrm>
        </p:spPr>
        <p:txBody>
          <a:bodyPr/>
          <a:lstStyle/>
          <a:p>
            <a:pPr lvl="1" algn="l" eaLnBrk="1" hangingPunct="1"/>
            <a:r>
              <a:rPr lang="en-GB" sz="1600" dirty="0" smtClean="0">
                <a:solidFill>
                  <a:schemeClr val="tx1"/>
                </a:solidFill>
              </a:rPr>
              <a:t> </a:t>
            </a:r>
          </a:p>
          <a:p>
            <a:pPr lvl="1" algn="l" eaLnBrk="1" hangingPunct="1">
              <a:buFont typeface="Arial" charset="0"/>
              <a:buChar char="•"/>
            </a:pPr>
            <a:endParaRPr lang="en-GB" sz="16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45341199"/>
              </p:ext>
            </p:extLst>
          </p:nvPr>
        </p:nvGraphicFramePr>
        <p:xfrm>
          <a:off x="1043606" y="1916859"/>
          <a:ext cx="6840761" cy="4209297"/>
        </p:xfrm>
        <a:graphic>
          <a:graphicData uri="http://schemas.openxmlformats.org/drawingml/2006/table">
            <a:tbl>
              <a:tblPr/>
              <a:tblGrid>
                <a:gridCol w="1777666">
                  <a:extLst>
                    <a:ext uri="{9D8B030D-6E8A-4147-A177-3AD203B41FA5}">
                      <a16:colId xmlns="" xmlns:a16="http://schemas.microsoft.com/office/drawing/2014/main" val="1830631500"/>
                    </a:ext>
                  </a:extLst>
                </a:gridCol>
                <a:gridCol w="856259">
                  <a:extLst>
                    <a:ext uri="{9D8B030D-6E8A-4147-A177-3AD203B41FA5}">
                      <a16:colId xmlns="" xmlns:a16="http://schemas.microsoft.com/office/drawing/2014/main" val="1582462550"/>
                    </a:ext>
                  </a:extLst>
                </a:gridCol>
                <a:gridCol w="698037">
                  <a:extLst>
                    <a:ext uri="{9D8B030D-6E8A-4147-A177-3AD203B41FA5}">
                      <a16:colId xmlns="" xmlns:a16="http://schemas.microsoft.com/office/drawing/2014/main" val="921686063"/>
                    </a:ext>
                  </a:extLst>
                </a:gridCol>
                <a:gridCol w="698037">
                  <a:extLst>
                    <a:ext uri="{9D8B030D-6E8A-4147-A177-3AD203B41FA5}">
                      <a16:colId xmlns="" xmlns:a16="http://schemas.microsoft.com/office/drawing/2014/main" val="1991845647"/>
                    </a:ext>
                  </a:extLst>
                </a:gridCol>
                <a:gridCol w="698037">
                  <a:extLst>
                    <a:ext uri="{9D8B030D-6E8A-4147-A177-3AD203B41FA5}">
                      <a16:colId xmlns="" xmlns:a16="http://schemas.microsoft.com/office/drawing/2014/main" val="3783179976"/>
                    </a:ext>
                  </a:extLst>
                </a:gridCol>
                <a:gridCol w="698037">
                  <a:extLst>
                    <a:ext uri="{9D8B030D-6E8A-4147-A177-3AD203B41FA5}">
                      <a16:colId xmlns="" xmlns:a16="http://schemas.microsoft.com/office/drawing/2014/main" val="1727085470"/>
                    </a:ext>
                  </a:extLst>
                </a:gridCol>
                <a:gridCol w="698037">
                  <a:extLst>
                    <a:ext uri="{9D8B030D-6E8A-4147-A177-3AD203B41FA5}">
                      <a16:colId xmlns="" xmlns:a16="http://schemas.microsoft.com/office/drawing/2014/main" val="2748824311"/>
                    </a:ext>
                  </a:extLst>
                </a:gridCol>
                <a:gridCol w="716651">
                  <a:extLst>
                    <a:ext uri="{9D8B030D-6E8A-4147-A177-3AD203B41FA5}">
                      <a16:colId xmlns="" xmlns:a16="http://schemas.microsoft.com/office/drawing/2014/main" val="2190170739"/>
                    </a:ext>
                  </a:extLst>
                </a:gridCol>
              </a:tblGrid>
              <a:tr h="142689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6" marR="3836" marT="38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Job Family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 1  2018/19 (WTE)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 1  2018/19 (£)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 2  2019/20 (WTE)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 2  2019/20 (£)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 3  2020/21 (WTE)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 3  2020/21 (£)</a:t>
                      </a:r>
                    </a:p>
                  </a:txBody>
                  <a:tcPr marL="3836" marR="3836" marT="3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63305135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Vaccination Services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04243442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 3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Nursing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32119047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 4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Nursing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60579159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 5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Nursing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159,659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328,897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719,873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7650474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 6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Nursing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71747427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 7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Nursing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95455706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159,659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328,897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719,873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97460883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Pharmacotherapy Services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84144572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 3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Pharmacy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62565903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 4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Pharmacy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22290924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 5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Pharmacy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411,121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846,909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34853052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 6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Pharmacy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13882014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 7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Pharmacy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1,082,849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1,673,002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2,010,390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29582155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 8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Pharmacy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61547240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1,082,849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2,084,123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2,857,300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60461023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Community Treatment &amp; Care Services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15651887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HCSW/Phlebotomists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28284813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 2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Nursing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118,195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170,437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09578423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 3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Nursing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127,047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209,373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70853566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Treatment Room Nurses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3717608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 4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Nursing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58859002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 5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Nursing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79,829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822,242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846,909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56596445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 6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Nursing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46,266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190,617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196,336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38051887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126,096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1,258,101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1,423,055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95382208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Urgent Care Services (PA/SPP/DN/ANP)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3379823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Physician Associates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20775929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 6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88572333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 7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223,067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459,518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47801460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Specialist Paramedics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10791761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 6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AHP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02768180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 7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AHP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223,067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574,397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66343140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District Nursing/ANPs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48696273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 6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Nursing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92529161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 7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Nursing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433,140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892,268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1,206,234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73850153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433,140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1,338,401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2,240,149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79790723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Additional Professional Services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84330592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Community Mental Health 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39911898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CPN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41210009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 5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Nursing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67352459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 6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Nursing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786,527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1,191,357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1,423,434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34518258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 7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Nursing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162,427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223,067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229,759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36368037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Occupational Therapy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56129027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 5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AHP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32816900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 6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AHP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3710480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Psychological Therapist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9203955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 7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Therapeutic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5973335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948,955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1,414,424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1,653,193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55995376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Physiotherapy - MSK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73785145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 5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AHP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58074257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 6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AHP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11438257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 7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AHP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216,570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334,600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919,036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83740488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 8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AHP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31,389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32,330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33,300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71503423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247,958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366,931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952,336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14597118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Link Workers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52300248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 4 Equivalent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3rd Sector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463,305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596,505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768,000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67846366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463,305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596,505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768,000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87170447"/>
                  </a:ext>
                </a:extLst>
              </a:tr>
              <a:tr h="71344"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</a:t>
                      </a:r>
                    </a:p>
                  </a:txBody>
                  <a:tcPr marL="3836" marR="3836" marT="38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3,461,961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161.5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7,387,382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224.5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10,613,906</a:t>
                      </a:r>
                    </a:p>
                  </a:txBody>
                  <a:tcPr marL="3836" marR="3836" marT="3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41447627"/>
                  </a:ext>
                </a:extLst>
              </a:tr>
            </a:tbl>
          </a:graphicData>
        </a:graphic>
      </p:graphicFrame>
      <p:sp>
        <p:nvSpPr>
          <p:cNvPr id="4" name="Oval Callout 3"/>
          <p:cNvSpPr/>
          <p:nvPr/>
        </p:nvSpPr>
        <p:spPr>
          <a:xfrm>
            <a:off x="7058824" y="5284916"/>
            <a:ext cx="1717999" cy="952396"/>
          </a:xfrm>
          <a:prstGeom prst="wedgeEllipseCallout">
            <a:avLst>
              <a:gd name="adj1" fmla="val -56871"/>
              <a:gd name="adj2" fmla="val 33885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224 WTE IN TOTAL</a:t>
            </a: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6825049" y="2059428"/>
            <a:ext cx="2118633" cy="952396"/>
          </a:xfrm>
          <a:prstGeom prst="wedgeEllipseCallout">
            <a:avLst>
              <a:gd name="adj1" fmla="val -44826"/>
              <a:gd name="adj2" fmla="val 59562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55 WTE IN PHARMACOTHERAPY</a:t>
            </a:r>
            <a:endParaRPr lang="en-GB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4860032" y="3183834"/>
            <a:ext cx="1507073" cy="759335"/>
          </a:xfrm>
          <a:prstGeom prst="wedgeEllipseCallout">
            <a:avLst>
              <a:gd name="adj1" fmla="val 74501"/>
              <a:gd name="adj2" fmla="val 22366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39 WTE IN CTACS</a:t>
            </a:r>
            <a:endParaRPr lang="en-GB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4211960" y="2093708"/>
            <a:ext cx="1580757" cy="759335"/>
          </a:xfrm>
          <a:prstGeom prst="wedgeEllipseCallout">
            <a:avLst>
              <a:gd name="adj1" fmla="val 105543"/>
              <a:gd name="adj2" fmla="val 8363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17 WTE IN VACCINATIONS</a:t>
            </a:r>
            <a:endParaRPr lang="en-GB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7130828" y="3532519"/>
            <a:ext cx="1507073" cy="759335"/>
          </a:xfrm>
          <a:prstGeom prst="wedgeEllipseCallout">
            <a:avLst>
              <a:gd name="adj1" fmla="val -65895"/>
              <a:gd name="adj2" fmla="val 8117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39 WTE IN URGENT CARE</a:t>
            </a:r>
            <a:endParaRPr lang="en-GB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4716016" y="4806927"/>
            <a:ext cx="1651089" cy="759335"/>
          </a:xfrm>
          <a:prstGeom prst="wedgeEllipseCallout">
            <a:avLst>
              <a:gd name="adj1" fmla="val 74501"/>
              <a:gd name="adj2" fmla="val 22366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33 WTE IN ADDITIONAL PROFESSIONAL ROLES</a:t>
            </a:r>
            <a:endParaRPr lang="en-GB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6825049" y="240233"/>
            <a:ext cx="1092775" cy="759335"/>
          </a:xfrm>
          <a:prstGeom prst="wedgeEllipseCallout">
            <a:avLst>
              <a:gd name="adj1" fmla="val -42943"/>
              <a:gd name="adj2" fmla="val 183913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YEAR 3</a:t>
            </a:r>
            <a:endParaRPr lang="en-GB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020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467544" y="1290049"/>
            <a:ext cx="7772400" cy="461615"/>
          </a:xfrm>
        </p:spPr>
        <p:txBody>
          <a:bodyPr/>
          <a:lstStyle/>
          <a:p>
            <a:pPr eaLnBrk="1" hangingPunct="1"/>
            <a:r>
              <a:rPr lang="en-GB" sz="2400" dirty="0" smtClean="0"/>
              <a:t>INDIVIDUAL PRACTICE SUPPORT – EDINBURGH      EXAMPLE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1336" y="1772816"/>
            <a:ext cx="6400800" cy="4968553"/>
          </a:xfrm>
          <a:prstGeom prst="rect">
            <a:avLst/>
          </a:prstGeom>
        </p:spPr>
      </p:pic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081336" y="3356992"/>
            <a:ext cx="6400800" cy="2132161"/>
          </a:xfrm>
        </p:spPr>
        <p:txBody>
          <a:bodyPr/>
          <a:lstStyle/>
          <a:p>
            <a:pPr algn="l" eaLnBrk="1" hangingPunct="1">
              <a:buFont typeface="Arial" charset="0"/>
              <a:buChar char="•"/>
            </a:pPr>
            <a:endParaRPr lang="en-GB" sz="1800" dirty="0" smtClean="0">
              <a:solidFill>
                <a:schemeClr val="tx1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6012160" y="77377"/>
            <a:ext cx="1999748" cy="1047504"/>
          </a:xfrm>
          <a:prstGeom prst="wedgeEllipseCallout">
            <a:avLst>
              <a:gd name="adj1" fmla="val -22220"/>
              <a:gd name="adj2" fmla="val 117812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RANGE OF WTE PER PRACTICE AT END OF IMPLEMENTATION</a:t>
            </a:r>
            <a:endParaRPr lang="en-GB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7512947" y="1916832"/>
            <a:ext cx="1507073" cy="1008112"/>
          </a:xfrm>
          <a:prstGeom prst="wedgeEllipseCallout">
            <a:avLst>
              <a:gd name="adj1" fmla="val -84726"/>
              <a:gd name="adj2" fmla="val 34198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E.G. STOCKBRIDGE GREEN PRACTICE : 3 TO 3.5 WTE</a:t>
            </a:r>
            <a:endParaRPr lang="en-GB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251520" y="2276872"/>
            <a:ext cx="1202432" cy="2376264"/>
          </a:xfrm>
          <a:prstGeom prst="wedgeRectCallout">
            <a:avLst>
              <a:gd name="adj1" fmla="val 460784"/>
              <a:gd name="adj2" fmla="val 7616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NUMBERS ARE ESTIMATES AND MAY VARY  BASED ON FINANCIAL ALLOCATIONS, WORKFORCE AVAILABILITY, PILOT EVALUATIONS</a:t>
            </a:r>
            <a:endParaRPr lang="en-GB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687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772400" cy="461615"/>
          </a:xfrm>
        </p:spPr>
        <p:txBody>
          <a:bodyPr/>
          <a:lstStyle/>
          <a:p>
            <a:pPr eaLnBrk="1" hangingPunct="1"/>
            <a:r>
              <a:rPr lang="en-GB" sz="4000" dirty="0" smtClean="0"/>
              <a:t>2018/19 PROGRESS –SOME EXAMPLES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187624" y="2319630"/>
            <a:ext cx="6400800" cy="3528169"/>
          </a:xfrm>
        </p:spPr>
        <p:txBody>
          <a:bodyPr/>
          <a:lstStyle/>
          <a:p>
            <a:pPr lvl="1" algn="l" eaLnBrk="1" hangingPunct="1"/>
            <a:r>
              <a:rPr lang="en-GB" sz="1600" dirty="0" smtClean="0">
                <a:solidFill>
                  <a:schemeClr val="tx1"/>
                </a:solidFill>
              </a:rPr>
              <a:t> </a:t>
            </a:r>
          </a:p>
          <a:p>
            <a:pPr lvl="1" algn="l" eaLnBrk="1" hangingPunct="1">
              <a:buFont typeface="Arial" charset="0"/>
              <a:buChar char="•"/>
            </a:pPr>
            <a:endParaRPr lang="en-GB" sz="1600" dirty="0" smtClean="0">
              <a:solidFill>
                <a:schemeClr val="tx1"/>
              </a:solidFill>
            </a:endParaRPr>
          </a:p>
        </p:txBody>
      </p:sp>
      <p:sp>
        <p:nvSpPr>
          <p:cNvPr id="2" name="Horizontal Scroll 1"/>
          <p:cNvSpPr/>
          <p:nvPr/>
        </p:nvSpPr>
        <p:spPr>
          <a:xfrm>
            <a:off x="91969" y="1684900"/>
            <a:ext cx="1656184" cy="1033272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400" dirty="0" smtClean="0"/>
              <a:t>CPNs in EDINBURGH</a:t>
            </a:r>
            <a:endParaRPr lang="en-GB" sz="1400" dirty="0"/>
          </a:p>
        </p:txBody>
      </p:sp>
      <p:sp>
        <p:nvSpPr>
          <p:cNvPr id="5" name="Horizontal Scroll 4"/>
          <p:cNvSpPr/>
          <p:nvPr/>
        </p:nvSpPr>
        <p:spPr>
          <a:xfrm>
            <a:off x="180415" y="2881525"/>
            <a:ext cx="1656184" cy="1033272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400" dirty="0" smtClean="0"/>
              <a:t>PILOT CTACS IN EDINBURGH</a:t>
            </a:r>
            <a:endParaRPr lang="en-GB" sz="1400" dirty="0"/>
          </a:p>
        </p:txBody>
      </p:sp>
      <p:sp>
        <p:nvSpPr>
          <p:cNvPr id="6" name="Horizontal Scroll 5"/>
          <p:cNvSpPr/>
          <p:nvPr/>
        </p:nvSpPr>
        <p:spPr>
          <a:xfrm>
            <a:off x="1433661" y="1877931"/>
            <a:ext cx="1964396" cy="1321031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400" dirty="0" smtClean="0"/>
              <a:t>PRACTICE STABILITY PROGRAMME IN EDINBURGH</a:t>
            </a:r>
            <a:endParaRPr lang="en-GB" sz="1400" dirty="0"/>
          </a:p>
        </p:txBody>
      </p:sp>
      <p:sp>
        <p:nvSpPr>
          <p:cNvPr id="7" name="Horizontal Scroll 6"/>
          <p:cNvSpPr/>
          <p:nvPr/>
        </p:nvSpPr>
        <p:spPr>
          <a:xfrm>
            <a:off x="2771421" y="3069090"/>
            <a:ext cx="1745345" cy="187637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400" dirty="0" smtClean="0"/>
              <a:t>ADDITIONAL MSK INPUT BY PHYSIO IN ALL HSCPs</a:t>
            </a:r>
            <a:endParaRPr lang="en-GB" sz="1400" dirty="0"/>
          </a:p>
        </p:txBody>
      </p:sp>
      <p:sp>
        <p:nvSpPr>
          <p:cNvPr id="8" name="Horizontal Scroll 7"/>
          <p:cNvSpPr/>
          <p:nvPr/>
        </p:nvSpPr>
        <p:spPr>
          <a:xfrm>
            <a:off x="4113407" y="4217878"/>
            <a:ext cx="2224336" cy="234888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400" dirty="0" smtClean="0"/>
              <a:t>0-5 IMMUNISATIONS REMOVED FROM ALL PRACTICES BY END MARCH 2019</a:t>
            </a:r>
            <a:endParaRPr lang="en-GB" sz="1400" dirty="0"/>
          </a:p>
        </p:txBody>
      </p:sp>
      <p:sp>
        <p:nvSpPr>
          <p:cNvPr id="9" name="Horizontal Scroll 8"/>
          <p:cNvSpPr/>
          <p:nvPr/>
        </p:nvSpPr>
        <p:spPr>
          <a:xfrm>
            <a:off x="4388024" y="3452312"/>
            <a:ext cx="1905980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400" dirty="0" smtClean="0"/>
              <a:t>PHARMACISTS IN ALL HSCPs</a:t>
            </a:r>
            <a:endParaRPr lang="en-GB" sz="1400" dirty="0"/>
          </a:p>
        </p:txBody>
      </p:sp>
      <p:sp>
        <p:nvSpPr>
          <p:cNvPr id="10" name="Horizontal Scroll 9"/>
          <p:cNvSpPr/>
          <p:nvPr/>
        </p:nvSpPr>
        <p:spPr>
          <a:xfrm>
            <a:off x="6224046" y="1925106"/>
            <a:ext cx="1656184" cy="1033272"/>
          </a:xfrm>
          <a:prstGeom prst="horizontalScroll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400" dirty="0" smtClean="0"/>
              <a:t>PARAMEDICS IN WEST LOTHIAN</a:t>
            </a:r>
            <a:endParaRPr lang="en-GB" sz="1400" dirty="0"/>
          </a:p>
        </p:txBody>
      </p:sp>
      <p:sp>
        <p:nvSpPr>
          <p:cNvPr id="11" name="Horizontal Scroll 10"/>
          <p:cNvSpPr/>
          <p:nvPr/>
        </p:nvSpPr>
        <p:spPr>
          <a:xfrm>
            <a:off x="6759987" y="5690643"/>
            <a:ext cx="1948680" cy="1033272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400" dirty="0" smtClean="0"/>
              <a:t>CARE HOME TEAM IN EAST LOTHIAN</a:t>
            </a:r>
            <a:endParaRPr lang="en-GB" sz="1400" dirty="0"/>
          </a:p>
        </p:txBody>
      </p:sp>
      <p:sp>
        <p:nvSpPr>
          <p:cNvPr id="12" name="Horizontal Scroll 11"/>
          <p:cNvSpPr/>
          <p:nvPr/>
        </p:nvSpPr>
        <p:spPr>
          <a:xfrm>
            <a:off x="7075065" y="4735949"/>
            <a:ext cx="1656184" cy="1033272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400" dirty="0" smtClean="0"/>
              <a:t>CWIC IN EAST LOTHIAN</a:t>
            </a:r>
            <a:endParaRPr lang="en-GB" sz="1400" dirty="0"/>
          </a:p>
        </p:txBody>
      </p:sp>
      <p:sp>
        <p:nvSpPr>
          <p:cNvPr id="13" name="Horizontal Scroll 12"/>
          <p:cNvSpPr/>
          <p:nvPr/>
        </p:nvSpPr>
        <p:spPr>
          <a:xfrm>
            <a:off x="6579787" y="2568636"/>
            <a:ext cx="2104292" cy="1033272"/>
          </a:xfrm>
          <a:prstGeom prst="horizontalScroll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400" dirty="0" smtClean="0"/>
              <a:t>MENTAL HEALTH HUBS IN WEST LOTHIAN</a:t>
            </a:r>
            <a:endParaRPr lang="en-GB" sz="1400" dirty="0"/>
          </a:p>
        </p:txBody>
      </p:sp>
      <p:sp>
        <p:nvSpPr>
          <p:cNvPr id="15" name="Horizontal Scroll 14"/>
          <p:cNvSpPr/>
          <p:nvPr/>
        </p:nvSpPr>
        <p:spPr>
          <a:xfrm>
            <a:off x="2292430" y="4789895"/>
            <a:ext cx="1745345" cy="1785033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400" dirty="0" smtClean="0"/>
              <a:t>INTEREST FREE LOANS AGREED</a:t>
            </a:r>
          </a:p>
          <a:p>
            <a:pPr algn="ctr">
              <a:buNone/>
            </a:pPr>
            <a:r>
              <a:rPr lang="en-GB" sz="1400" dirty="0" smtClean="0"/>
              <a:t>5 LEASES BEING TAKEN OVER</a:t>
            </a:r>
            <a:endParaRPr lang="en-GB" sz="1400" dirty="0"/>
          </a:p>
        </p:txBody>
      </p:sp>
      <p:sp>
        <p:nvSpPr>
          <p:cNvPr id="16" name="Horizontal Scroll 15"/>
          <p:cNvSpPr/>
          <p:nvPr/>
        </p:nvSpPr>
        <p:spPr>
          <a:xfrm>
            <a:off x="6851637" y="3259601"/>
            <a:ext cx="1656184" cy="1399090"/>
          </a:xfrm>
          <a:prstGeom prst="horizontalScroll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400" dirty="0" smtClean="0"/>
              <a:t>SIGNPOSTING TRAINING FOR PRACTICE STAFF IN WEST LOTHIAN</a:t>
            </a:r>
            <a:endParaRPr lang="en-GB" sz="1400" dirty="0"/>
          </a:p>
        </p:txBody>
      </p:sp>
      <p:sp>
        <p:nvSpPr>
          <p:cNvPr id="17" name="Horizontal Scroll 16"/>
          <p:cNvSpPr/>
          <p:nvPr/>
        </p:nvSpPr>
        <p:spPr>
          <a:xfrm>
            <a:off x="180415" y="5252477"/>
            <a:ext cx="1656184" cy="1033272"/>
          </a:xfrm>
          <a:prstGeom prst="horizontalScroll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400" dirty="0" smtClean="0"/>
              <a:t>“DO I NEED TO SEE A GP?” MIDLOTHIAN</a:t>
            </a:r>
            <a:endParaRPr lang="en-GB" sz="1400" dirty="0"/>
          </a:p>
        </p:txBody>
      </p:sp>
      <p:sp>
        <p:nvSpPr>
          <p:cNvPr id="18" name="Horizontal Scroll 17"/>
          <p:cNvSpPr/>
          <p:nvPr/>
        </p:nvSpPr>
        <p:spPr>
          <a:xfrm>
            <a:off x="495493" y="4249240"/>
            <a:ext cx="1656184" cy="1033272"/>
          </a:xfrm>
          <a:prstGeom prst="horizontalScroll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400" dirty="0" smtClean="0"/>
              <a:t>WELLBEING SERVICE IN MIDLOTHIAN</a:t>
            </a:r>
            <a:endParaRPr lang="en-GB" sz="1400" dirty="0"/>
          </a:p>
        </p:txBody>
      </p:sp>
    </p:spTree>
    <p:extLst>
      <p:ext uri="{BB962C8B-B14F-4D97-AF65-F5344CB8AC3E}">
        <p14:creationId xmlns="" xmlns:p14="http://schemas.microsoft.com/office/powerpoint/2010/main" val="20322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ouble Wave 23"/>
          <p:cNvSpPr/>
          <p:nvPr/>
        </p:nvSpPr>
        <p:spPr>
          <a:xfrm>
            <a:off x="7170618" y="2179676"/>
            <a:ext cx="1656184" cy="108012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200" dirty="0" smtClean="0"/>
              <a:t>ESTABLISHMENT OF HSCP VACCINATION CAPACITY</a:t>
            </a:r>
            <a:endParaRPr lang="en-GB" sz="1200" dirty="0"/>
          </a:p>
        </p:txBody>
      </p:sp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754330" y="1514989"/>
            <a:ext cx="7772400" cy="461615"/>
          </a:xfrm>
        </p:spPr>
        <p:txBody>
          <a:bodyPr/>
          <a:lstStyle/>
          <a:p>
            <a:pPr eaLnBrk="1" hangingPunct="1"/>
            <a:r>
              <a:rPr lang="en-GB" sz="3600" dirty="0" smtClean="0"/>
              <a:t> EXAMPLE STEPS IN 2019/20</a:t>
            </a:r>
          </a:p>
        </p:txBody>
      </p:sp>
      <p:sp>
        <p:nvSpPr>
          <p:cNvPr id="3" name="Double Wave 2"/>
          <p:cNvSpPr/>
          <p:nvPr/>
        </p:nvSpPr>
        <p:spPr>
          <a:xfrm>
            <a:off x="899592" y="2018407"/>
            <a:ext cx="1656184" cy="108012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200" dirty="0" smtClean="0"/>
              <a:t>PLAN TRANSFER OF REST OF IMMUNISATIONS FOR 20/21</a:t>
            </a:r>
            <a:endParaRPr lang="en-GB" sz="1200" dirty="0"/>
          </a:p>
        </p:txBody>
      </p:sp>
      <p:sp>
        <p:nvSpPr>
          <p:cNvPr id="12" name="Double Wave 11"/>
          <p:cNvSpPr/>
          <p:nvPr/>
        </p:nvSpPr>
        <p:spPr>
          <a:xfrm>
            <a:off x="1814883" y="3085369"/>
            <a:ext cx="1656184" cy="108012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200" dirty="0" smtClean="0"/>
              <a:t>NEXT PHASE OF PHARMACIST RECRUITMENT</a:t>
            </a:r>
            <a:endParaRPr lang="en-GB" sz="1200" dirty="0"/>
          </a:p>
        </p:txBody>
      </p:sp>
      <p:sp>
        <p:nvSpPr>
          <p:cNvPr id="13" name="Double Wave 12"/>
          <p:cNvSpPr/>
          <p:nvPr/>
        </p:nvSpPr>
        <p:spPr>
          <a:xfrm>
            <a:off x="3570432" y="3126400"/>
            <a:ext cx="1656184" cy="108012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200" dirty="0" smtClean="0"/>
              <a:t>EXPAND ADVANCED PRACTICE PHYSIOTHERAPIST TRAINING</a:t>
            </a:r>
            <a:endParaRPr lang="en-GB" sz="1200" dirty="0"/>
          </a:p>
        </p:txBody>
      </p:sp>
      <p:sp>
        <p:nvSpPr>
          <p:cNvPr id="14" name="Double Wave 13"/>
          <p:cNvSpPr/>
          <p:nvPr/>
        </p:nvSpPr>
        <p:spPr>
          <a:xfrm>
            <a:off x="91447" y="3072211"/>
            <a:ext cx="1656184" cy="108012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200" dirty="0" smtClean="0"/>
              <a:t>IMPLEMENT CORE CTACS INFRASTRUCTURE</a:t>
            </a:r>
            <a:endParaRPr lang="en-GB" sz="1200" dirty="0"/>
          </a:p>
        </p:txBody>
      </p:sp>
      <p:sp>
        <p:nvSpPr>
          <p:cNvPr id="15" name="Double Wave 14"/>
          <p:cNvSpPr/>
          <p:nvPr/>
        </p:nvSpPr>
        <p:spPr>
          <a:xfrm>
            <a:off x="944665" y="4126015"/>
            <a:ext cx="1656184" cy="108012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200" dirty="0" smtClean="0"/>
              <a:t>STAGE 2 OF INTEREST FREE LOANS</a:t>
            </a:r>
            <a:endParaRPr lang="en-GB" sz="1200" dirty="0"/>
          </a:p>
        </p:txBody>
      </p:sp>
      <p:sp>
        <p:nvSpPr>
          <p:cNvPr id="16" name="Double Wave 15"/>
          <p:cNvSpPr/>
          <p:nvPr/>
        </p:nvSpPr>
        <p:spPr>
          <a:xfrm>
            <a:off x="156565" y="5163729"/>
            <a:ext cx="1656184" cy="108012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200" dirty="0" smtClean="0"/>
              <a:t>NEXT STAGE OF LEASES TO BE TAKEN ON</a:t>
            </a:r>
            <a:endParaRPr lang="en-GB" sz="1200" dirty="0"/>
          </a:p>
        </p:txBody>
      </p:sp>
      <p:sp>
        <p:nvSpPr>
          <p:cNvPr id="17" name="Double Wave 16"/>
          <p:cNvSpPr/>
          <p:nvPr/>
        </p:nvSpPr>
        <p:spPr>
          <a:xfrm>
            <a:off x="2659857" y="2011828"/>
            <a:ext cx="1656184" cy="108012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200" dirty="0" smtClean="0"/>
              <a:t>EXPAND NURSE PRACTITIONER TRAINING</a:t>
            </a:r>
            <a:endParaRPr lang="en-GB" sz="1200" dirty="0"/>
          </a:p>
        </p:txBody>
      </p:sp>
      <p:sp>
        <p:nvSpPr>
          <p:cNvPr id="11" name="Double Wave 10"/>
          <p:cNvSpPr/>
          <p:nvPr/>
        </p:nvSpPr>
        <p:spPr>
          <a:xfrm>
            <a:off x="1954240" y="5239030"/>
            <a:ext cx="1656184" cy="108012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200" dirty="0" smtClean="0"/>
              <a:t>PLAN AND IMPLEMENT LOTHIAN WIDE RECRUITMENT</a:t>
            </a:r>
            <a:endParaRPr lang="en-GB" sz="1200" dirty="0"/>
          </a:p>
        </p:txBody>
      </p:sp>
      <p:sp>
        <p:nvSpPr>
          <p:cNvPr id="18" name="Double Wave 17"/>
          <p:cNvSpPr/>
          <p:nvPr/>
        </p:nvSpPr>
        <p:spPr>
          <a:xfrm>
            <a:off x="2742340" y="4190939"/>
            <a:ext cx="1656184" cy="108012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200" dirty="0" smtClean="0"/>
              <a:t>E HEALTH PRIORITIES</a:t>
            </a:r>
            <a:endParaRPr lang="en-GB" sz="1200" dirty="0"/>
          </a:p>
        </p:txBody>
      </p:sp>
      <p:sp>
        <p:nvSpPr>
          <p:cNvPr id="2" name="TextBox 1"/>
          <p:cNvSpPr txBox="1"/>
          <p:nvPr/>
        </p:nvSpPr>
        <p:spPr>
          <a:xfrm rot="19236380">
            <a:off x="65953" y="2926449"/>
            <a:ext cx="50347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4400" dirty="0" smtClean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</a:rPr>
              <a:t>ACROSS LOTHIAN</a:t>
            </a:r>
            <a:endParaRPr lang="en-GB" sz="4400" dirty="0"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</a:endParaRPr>
          </a:p>
        </p:txBody>
      </p:sp>
      <p:sp>
        <p:nvSpPr>
          <p:cNvPr id="20" name="Double Wave 19"/>
          <p:cNvSpPr/>
          <p:nvPr/>
        </p:nvSpPr>
        <p:spPr>
          <a:xfrm>
            <a:off x="5442358" y="3293870"/>
            <a:ext cx="1656184" cy="108012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200" dirty="0" smtClean="0"/>
              <a:t>ROLL OUT MENTAL HEALTH HUBS (WEST)</a:t>
            </a:r>
            <a:endParaRPr lang="en-GB" sz="1200" dirty="0"/>
          </a:p>
        </p:txBody>
      </p:sp>
      <p:sp>
        <p:nvSpPr>
          <p:cNvPr id="21" name="Double Wave 20"/>
          <p:cNvSpPr/>
          <p:nvPr/>
        </p:nvSpPr>
        <p:spPr>
          <a:xfrm>
            <a:off x="6339362" y="4317143"/>
            <a:ext cx="1656184" cy="108012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200" dirty="0" smtClean="0"/>
              <a:t>LOCAL CTACS (EAST AND EDINBURGH)</a:t>
            </a:r>
            <a:endParaRPr lang="en-GB" sz="1200" dirty="0"/>
          </a:p>
        </p:txBody>
      </p:sp>
      <p:sp>
        <p:nvSpPr>
          <p:cNvPr id="22" name="Double Wave 21"/>
          <p:cNvSpPr/>
          <p:nvPr/>
        </p:nvSpPr>
        <p:spPr>
          <a:xfrm>
            <a:off x="5482350" y="5366172"/>
            <a:ext cx="1656184" cy="108012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200" dirty="0" smtClean="0"/>
              <a:t>PHARMACIST DEPLOYMENT TO PRACTICES</a:t>
            </a:r>
            <a:endParaRPr lang="en-GB" sz="1200" dirty="0"/>
          </a:p>
        </p:txBody>
      </p:sp>
      <p:sp>
        <p:nvSpPr>
          <p:cNvPr id="23" name="Double Wave 22"/>
          <p:cNvSpPr/>
          <p:nvPr/>
        </p:nvSpPr>
        <p:spPr>
          <a:xfrm>
            <a:off x="7207446" y="5366172"/>
            <a:ext cx="1656184" cy="108012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200" dirty="0" smtClean="0"/>
              <a:t>FURTHER DEVELOP MENTAL HEALTH SUPPORT IN MIDLOTHIAN</a:t>
            </a:r>
            <a:endParaRPr lang="en-GB" sz="1200" dirty="0"/>
          </a:p>
        </p:txBody>
      </p:sp>
      <p:sp>
        <p:nvSpPr>
          <p:cNvPr id="25" name="Double Wave 24"/>
          <p:cNvSpPr/>
          <p:nvPr/>
        </p:nvSpPr>
        <p:spPr>
          <a:xfrm>
            <a:off x="7175077" y="3307188"/>
            <a:ext cx="1656184" cy="108012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200" dirty="0" smtClean="0"/>
              <a:t>CONTINUE TO DEPLOY ADDITIONAL PHYSIOTHERAPISTS INTO MSK ROLES</a:t>
            </a:r>
            <a:endParaRPr lang="en-GB" sz="1200" dirty="0"/>
          </a:p>
        </p:txBody>
      </p:sp>
      <p:sp>
        <p:nvSpPr>
          <p:cNvPr id="26" name="Double Wave 25"/>
          <p:cNvSpPr/>
          <p:nvPr/>
        </p:nvSpPr>
        <p:spPr>
          <a:xfrm>
            <a:off x="5424826" y="2217815"/>
            <a:ext cx="1656184" cy="108012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200" dirty="0" smtClean="0"/>
              <a:t>CONTINUE TO DEPLOY ADDITIONALNURSES AND CPNs TO PRACTICES</a:t>
            </a:r>
            <a:endParaRPr lang="en-GB" sz="1200" dirty="0"/>
          </a:p>
        </p:txBody>
      </p:sp>
      <p:sp>
        <p:nvSpPr>
          <p:cNvPr id="27" name="Double Wave 26"/>
          <p:cNvSpPr/>
          <p:nvPr/>
        </p:nvSpPr>
        <p:spPr>
          <a:xfrm>
            <a:off x="4572660" y="4334957"/>
            <a:ext cx="1656184" cy="108012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200" dirty="0" smtClean="0"/>
              <a:t>CWIC EXPANSION (EAST)</a:t>
            </a:r>
            <a:endParaRPr lang="en-GB" sz="1200" dirty="0"/>
          </a:p>
        </p:txBody>
      </p:sp>
      <p:sp>
        <p:nvSpPr>
          <p:cNvPr id="19" name="TextBox 18"/>
          <p:cNvSpPr txBox="1"/>
          <p:nvPr/>
        </p:nvSpPr>
        <p:spPr>
          <a:xfrm rot="19236380">
            <a:off x="4119987" y="3854214"/>
            <a:ext cx="50347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4400" dirty="0" smtClean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</a:rPr>
              <a:t>HEALTH AND SOCIAL CARE PARTNERSHIPS</a:t>
            </a:r>
            <a:endParaRPr lang="en-GB" sz="4400" dirty="0"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192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ctrTitle" idx="4294967295"/>
          </p:nvPr>
        </p:nvSpPr>
        <p:spPr>
          <a:xfrm>
            <a:off x="611560" y="1484784"/>
            <a:ext cx="7772400" cy="461615"/>
          </a:xfrm>
        </p:spPr>
        <p:txBody>
          <a:bodyPr/>
          <a:lstStyle/>
          <a:p>
            <a:pPr eaLnBrk="1" hangingPunct="1"/>
            <a:r>
              <a:rPr lang="en-GB" sz="4000" dirty="0" smtClean="0"/>
              <a:t>INTRODUCTION – IT’S COMPLICATED</a:t>
            </a:r>
          </a:p>
        </p:txBody>
      </p:sp>
      <p:sp>
        <p:nvSpPr>
          <p:cNvPr id="28675" name="Subtitle 2"/>
          <p:cNvSpPr>
            <a:spLocks noGrp="1"/>
          </p:cNvSpPr>
          <p:nvPr>
            <p:ph type="subTitle" idx="4294967295"/>
          </p:nvPr>
        </p:nvSpPr>
        <p:spPr>
          <a:xfrm>
            <a:off x="1187450" y="2204864"/>
            <a:ext cx="6400800" cy="3600400"/>
          </a:xfrm>
        </p:spPr>
        <p:txBody>
          <a:bodyPr/>
          <a:lstStyle/>
          <a:p>
            <a:pPr marL="0" indent="0" eaLnBrk="1" hangingPunct="1"/>
            <a:r>
              <a:rPr lang="en-GB" sz="2000" dirty="0" smtClean="0"/>
              <a:t>GMS IS A DELEGATED FUNCTION TO INTEGRATION JOINT BOARDS FOR STRATEGIC PLANNING PURPOSES</a:t>
            </a:r>
          </a:p>
          <a:p>
            <a:pPr marL="0" indent="0" eaLnBrk="1" hangingPunct="1"/>
            <a:r>
              <a:rPr lang="en-GB" sz="2000" dirty="0" smtClean="0"/>
              <a:t>NHS BOARDS RETAIN RESPONSIBILITY FOR EMPLOYMENT, CONTRACTS, PREMISES, IT ETC</a:t>
            </a:r>
          </a:p>
          <a:p>
            <a:pPr marL="0" indent="0" eaLnBrk="1" hangingPunct="1"/>
            <a:r>
              <a:rPr lang="en-GB" sz="2000" dirty="0" smtClean="0"/>
              <a:t>IN BOARDS WITH &gt;1 INTEGRATION BOARD THE NHS BOARD HAS TO TAKE AN OVERVIEW FOR THE WHOLE POPULATION </a:t>
            </a:r>
          </a:p>
          <a:p>
            <a:pPr marL="0" indent="0" eaLnBrk="1" hangingPunct="1"/>
            <a:r>
              <a:rPr lang="en-GB" sz="2000" dirty="0" smtClean="0"/>
              <a:t>IN LOTHIAN WE HAVE A MIXED ECONOMY:</a:t>
            </a:r>
          </a:p>
          <a:p>
            <a:pPr marL="400050" lvl="1" indent="0" eaLnBrk="1" hangingPunct="1"/>
            <a:r>
              <a:rPr lang="en-GB" sz="2000" dirty="0" smtClean="0"/>
              <a:t>IJBs PLAN</a:t>
            </a:r>
          </a:p>
          <a:p>
            <a:pPr marL="400050" lvl="1" indent="0" eaLnBrk="1" hangingPunct="1"/>
            <a:r>
              <a:rPr lang="en-GB" sz="2000" dirty="0"/>
              <a:t>INDEPENDENT CONTRACTORS DELIVER</a:t>
            </a:r>
          </a:p>
          <a:p>
            <a:pPr marL="400050" lvl="1" indent="0" eaLnBrk="1" hangingPunct="1"/>
            <a:r>
              <a:rPr lang="en-GB" sz="2000" dirty="0" smtClean="0"/>
              <a:t>HSCPs DELIVER</a:t>
            </a:r>
          </a:p>
          <a:p>
            <a:pPr marL="400050" lvl="1" indent="0" eaLnBrk="1" hangingPunct="1"/>
            <a:r>
              <a:rPr lang="en-GB" sz="2000" dirty="0" smtClean="0"/>
              <a:t>NHS BOARD DELIVERS</a:t>
            </a:r>
          </a:p>
          <a:p>
            <a:pPr marL="0" indent="0" eaLnBrk="1" hangingPunct="1"/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ent Arrow 13"/>
          <p:cNvSpPr/>
          <p:nvPr/>
        </p:nvSpPr>
        <p:spPr>
          <a:xfrm flipV="1">
            <a:off x="2539218" y="4113966"/>
            <a:ext cx="1296144" cy="504332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1934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Bent Arrow 12"/>
          <p:cNvSpPr/>
          <p:nvPr/>
        </p:nvSpPr>
        <p:spPr>
          <a:xfrm>
            <a:off x="2959172" y="3284984"/>
            <a:ext cx="1612828" cy="648072"/>
          </a:xfrm>
          <a:prstGeom prst="ben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Bent Arrow 16"/>
          <p:cNvSpPr/>
          <p:nvPr/>
        </p:nvSpPr>
        <p:spPr>
          <a:xfrm flipV="1">
            <a:off x="3635896" y="3921950"/>
            <a:ext cx="1296144" cy="529007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1934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367482" y="2724900"/>
            <a:ext cx="1779110" cy="18976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NHS BOARD</a:t>
            </a: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11560" y="1700808"/>
            <a:ext cx="7772400" cy="245591"/>
          </a:xfrm>
        </p:spPr>
        <p:txBody>
          <a:bodyPr/>
          <a:lstStyle/>
          <a:p>
            <a:pPr eaLnBrk="1" hangingPunct="1"/>
            <a:r>
              <a:rPr lang="en-GB" sz="4000" dirty="0" smtClean="0"/>
              <a:t>SO WE HAVE A TRIPARTITE APPROACH</a:t>
            </a:r>
          </a:p>
        </p:txBody>
      </p:sp>
      <p:sp>
        <p:nvSpPr>
          <p:cNvPr id="2" name="Oval 1"/>
          <p:cNvSpPr/>
          <p:nvPr/>
        </p:nvSpPr>
        <p:spPr>
          <a:xfrm>
            <a:off x="3525652" y="3802886"/>
            <a:ext cx="1944216" cy="193036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GP SUB COMMITTEE</a:t>
            </a: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848928" y="2745458"/>
            <a:ext cx="1872208" cy="185648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IJBs/HSCPS</a:t>
            </a: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99592" y="4601947"/>
            <a:ext cx="2415156" cy="170737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GMS OVERSIGHT GROUP AREAS OF RESPONSIBILITY = SHARED AREAS</a:t>
            </a: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Bent Arrow 8"/>
          <p:cNvSpPr/>
          <p:nvPr/>
        </p:nvSpPr>
        <p:spPr>
          <a:xfrm>
            <a:off x="1691680" y="3802886"/>
            <a:ext cx="2880320" cy="799060"/>
          </a:xfrm>
          <a:prstGeom prst="ben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461615"/>
          </a:xfrm>
        </p:spPr>
        <p:txBody>
          <a:bodyPr/>
          <a:lstStyle/>
          <a:p>
            <a:pPr eaLnBrk="1" hangingPunct="1"/>
            <a:r>
              <a:rPr lang="en-GB" sz="3200" dirty="0" smtClean="0"/>
              <a:t>AREAS FOR CHANGE AND INVESTMENT IN THE CONTRACT PHASE 1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187624" y="2276872"/>
            <a:ext cx="6400800" cy="3528169"/>
          </a:xfrm>
        </p:spPr>
        <p:txBody>
          <a:bodyPr/>
          <a:lstStyle/>
          <a:p>
            <a:pPr algn="l" eaLnBrk="1" hangingPunct="1">
              <a:buFont typeface="Arial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PRACTICE FUNDING</a:t>
            </a:r>
          </a:p>
          <a:p>
            <a:pPr algn="l" eaLnBrk="1" hangingPunct="1">
              <a:buFont typeface="Arial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WORKLOAD</a:t>
            </a:r>
          </a:p>
          <a:p>
            <a:pPr lvl="1" algn="l" eaLnBrk="1" hangingPunct="1">
              <a:buFont typeface="Arial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PHARMACOTHERAPY </a:t>
            </a:r>
          </a:p>
          <a:p>
            <a:pPr lvl="1" algn="l" eaLnBrk="1" hangingPunct="1">
              <a:buFont typeface="Arial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VACCINATIONS</a:t>
            </a:r>
          </a:p>
          <a:p>
            <a:pPr lvl="1" algn="l" eaLnBrk="1" hangingPunct="1">
              <a:buFont typeface="Arial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URGENT CARE</a:t>
            </a:r>
          </a:p>
          <a:p>
            <a:pPr lvl="1" algn="l" eaLnBrk="1" hangingPunct="1">
              <a:buFont typeface="Arial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ADDITIONAL PROFESSIONAL ROLES</a:t>
            </a:r>
          </a:p>
          <a:p>
            <a:pPr lvl="1" algn="l" eaLnBrk="1" hangingPunct="1">
              <a:buFont typeface="Arial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COMMUNITY TREATMENT AND CARE SERVICES (CTACS)</a:t>
            </a:r>
          </a:p>
          <a:p>
            <a:pPr lvl="1" algn="l" eaLnBrk="1" hangingPunct="1">
              <a:buFont typeface="Arial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LINKS WORKERS</a:t>
            </a:r>
          </a:p>
          <a:p>
            <a:pPr algn="l" eaLnBrk="1" hangingPunct="1">
              <a:buFont typeface="Arial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PREMISES</a:t>
            </a:r>
          </a:p>
          <a:p>
            <a:pPr lvl="1" algn="l" eaLnBrk="1" hangingPunct="1">
              <a:buFont typeface="Arial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PREMISES LOANS</a:t>
            </a:r>
          </a:p>
          <a:p>
            <a:pPr lvl="1" algn="l" eaLnBrk="1" hangingPunct="1">
              <a:buFont typeface="Arial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PREMISES LEASES</a:t>
            </a:r>
          </a:p>
          <a:p>
            <a:pPr algn="l" eaLnBrk="1" hangingPunct="1">
              <a:buFont typeface="Arial" charset="0"/>
              <a:buChar char="•"/>
            </a:pP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561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ctrTitle" idx="4294967295"/>
          </p:nvPr>
        </p:nvSpPr>
        <p:spPr>
          <a:xfrm>
            <a:off x="611560" y="1484784"/>
            <a:ext cx="7772400" cy="461615"/>
          </a:xfrm>
        </p:spPr>
        <p:txBody>
          <a:bodyPr/>
          <a:lstStyle/>
          <a:p>
            <a:pPr eaLnBrk="1" hangingPunct="1"/>
            <a:r>
              <a:rPr lang="en-GB" dirty="0" smtClean="0"/>
              <a:t>PRACTICE FUNDING</a:t>
            </a:r>
          </a:p>
        </p:txBody>
      </p:sp>
      <p:sp>
        <p:nvSpPr>
          <p:cNvPr id="28675" name="Subtitle 2"/>
          <p:cNvSpPr>
            <a:spLocks noGrp="1"/>
          </p:cNvSpPr>
          <p:nvPr>
            <p:ph type="subTitle" idx="4294967295"/>
          </p:nvPr>
        </p:nvSpPr>
        <p:spPr>
          <a:xfrm>
            <a:off x="1187450" y="2204864"/>
            <a:ext cx="6400800" cy="3600400"/>
          </a:xfrm>
        </p:spPr>
        <p:txBody>
          <a:bodyPr/>
          <a:lstStyle/>
          <a:p>
            <a:pPr marL="0" indent="0" eaLnBrk="1" hangingPunct="1"/>
            <a:endParaRPr lang="en-GB" sz="200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0811990"/>
              </p:ext>
            </p:extLst>
          </p:nvPr>
        </p:nvGraphicFramePr>
        <p:xfrm>
          <a:off x="1187450" y="2204864"/>
          <a:ext cx="6400800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="" xmlns:a16="http://schemas.microsoft.com/office/drawing/2014/main" val="917375178"/>
                    </a:ext>
                  </a:extLst>
                </a:gridCol>
                <a:gridCol w="3200400">
                  <a:extLst>
                    <a:ext uri="{9D8B030D-6E8A-4147-A177-3AD203B41FA5}">
                      <a16:colId xmlns="" xmlns:a16="http://schemas.microsoft.com/office/drawing/2014/main" val="39770381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2018/19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03528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NATIONAL</a:t>
                      </a:r>
                      <a:r>
                        <a:rPr lang="en-GB" baseline="0" dirty="0" smtClean="0"/>
                        <a:t> INCREASE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23M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31660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LOTHIAN INCREASE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3.7M (16%)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14926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LOTHIAN PRACTICES GETTING AN INCREASE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30258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LOTHIAN PRACTICES PROTECTED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59551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EAST PROTECED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38835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EDINBURGH PROTECTED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26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62177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MIDLOTHIAN PROTECTED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34636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WEST LOTHIAN PROTECTED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272776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ctrTitle" idx="4294967295"/>
          </p:nvPr>
        </p:nvSpPr>
        <p:spPr>
          <a:xfrm>
            <a:off x="611560" y="1484784"/>
            <a:ext cx="7772400" cy="461615"/>
          </a:xfrm>
        </p:spPr>
        <p:txBody>
          <a:bodyPr/>
          <a:lstStyle/>
          <a:p>
            <a:pPr eaLnBrk="1" hangingPunct="1"/>
            <a:r>
              <a:rPr lang="en-GB" dirty="0" smtClean="0"/>
              <a:t>TRANSFORMATION FUNDING</a:t>
            </a:r>
          </a:p>
        </p:txBody>
      </p:sp>
      <p:sp>
        <p:nvSpPr>
          <p:cNvPr id="28675" name="Subtitle 2"/>
          <p:cNvSpPr>
            <a:spLocks noGrp="1"/>
          </p:cNvSpPr>
          <p:nvPr>
            <p:ph type="subTitle" idx="4294967295"/>
          </p:nvPr>
        </p:nvSpPr>
        <p:spPr>
          <a:xfrm>
            <a:off x="1187450" y="2204864"/>
            <a:ext cx="6400800" cy="3600400"/>
          </a:xfrm>
        </p:spPr>
        <p:txBody>
          <a:bodyPr/>
          <a:lstStyle/>
          <a:p>
            <a:pPr marL="0" indent="0" eaLnBrk="1" hangingPunct="1"/>
            <a:endParaRPr lang="en-GB" sz="20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46677537"/>
              </p:ext>
            </p:extLst>
          </p:nvPr>
        </p:nvGraphicFramePr>
        <p:xfrm>
          <a:off x="683567" y="2221282"/>
          <a:ext cx="8136903" cy="4016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4563">
                  <a:extLst>
                    <a:ext uri="{9D8B030D-6E8A-4147-A177-3AD203B41FA5}">
                      <a16:colId xmlns="" xmlns:a16="http://schemas.microsoft.com/office/drawing/2014/main" val="816531142"/>
                    </a:ext>
                  </a:extLst>
                </a:gridCol>
                <a:gridCol w="1555585">
                  <a:extLst>
                    <a:ext uri="{9D8B030D-6E8A-4147-A177-3AD203B41FA5}">
                      <a16:colId xmlns="" xmlns:a16="http://schemas.microsoft.com/office/drawing/2014/main" val="1235402548"/>
                    </a:ext>
                  </a:extLst>
                </a:gridCol>
                <a:gridCol w="1555585">
                  <a:extLst>
                    <a:ext uri="{9D8B030D-6E8A-4147-A177-3AD203B41FA5}">
                      <a16:colId xmlns="" xmlns:a16="http://schemas.microsoft.com/office/drawing/2014/main" val="2634725858"/>
                    </a:ext>
                  </a:extLst>
                </a:gridCol>
                <a:gridCol w="1555585">
                  <a:extLst>
                    <a:ext uri="{9D8B030D-6E8A-4147-A177-3AD203B41FA5}">
                      <a16:colId xmlns="" xmlns:a16="http://schemas.microsoft.com/office/drawing/2014/main" val="317017166"/>
                    </a:ext>
                  </a:extLst>
                </a:gridCol>
                <a:gridCol w="1555585">
                  <a:extLst>
                    <a:ext uri="{9D8B030D-6E8A-4147-A177-3AD203B41FA5}">
                      <a16:colId xmlns="" xmlns:a16="http://schemas.microsoft.com/office/drawing/2014/main" val="1907743696"/>
                    </a:ext>
                  </a:extLst>
                </a:gridCol>
              </a:tblGrid>
              <a:tr h="42669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18/19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19/20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20/21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21/22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63168678"/>
                  </a:ext>
                </a:extLst>
              </a:tr>
              <a:tr h="483183">
                <a:tc>
                  <a:txBody>
                    <a:bodyPr/>
                    <a:lstStyle/>
                    <a:p>
                      <a:r>
                        <a:rPr lang="en-GB" dirty="0" smtClean="0"/>
                        <a:t>PCIF LOTHIAN*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6.7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8.1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16.3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22.9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13652039"/>
                  </a:ext>
                </a:extLst>
              </a:tr>
              <a:tr h="746721">
                <a:tc>
                  <a:txBody>
                    <a:bodyPr/>
                    <a:lstStyle/>
                    <a:p>
                      <a:r>
                        <a:rPr lang="en-GB" dirty="0" smtClean="0"/>
                        <a:t>NHSL INVESTMENT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5.0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48705055"/>
                  </a:ext>
                </a:extLst>
              </a:tr>
              <a:tr h="426698">
                <a:tc>
                  <a:txBody>
                    <a:bodyPr/>
                    <a:lstStyle/>
                    <a:p>
                      <a:r>
                        <a:rPr lang="en-GB" dirty="0" smtClean="0"/>
                        <a:t>TOTAL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10.7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13.1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21.3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27.9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38074391"/>
                  </a:ext>
                </a:extLst>
              </a:tr>
              <a:tr h="483183">
                <a:tc>
                  <a:txBody>
                    <a:bodyPr/>
                    <a:lstStyle/>
                    <a:p>
                      <a:r>
                        <a:rPr lang="en-GB" dirty="0" smtClean="0"/>
                        <a:t>EAST LOTHIAN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3.4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85906119"/>
                  </a:ext>
                </a:extLst>
              </a:tr>
              <a:tr h="483183">
                <a:tc>
                  <a:txBody>
                    <a:bodyPr/>
                    <a:lstStyle/>
                    <a:p>
                      <a:r>
                        <a:rPr lang="en-GB" dirty="0" smtClean="0"/>
                        <a:t>EDINBURGH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6.1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12.1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15.9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14924282"/>
                  </a:ext>
                </a:extLst>
              </a:tr>
              <a:tr h="483183">
                <a:tc>
                  <a:txBody>
                    <a:bodyPr/>
                    <a:lstStyle/>
                    <a:p>
                      <a:r>
                        <a:rPr lang="en-GB" dirty="0" smtClean="0"/>
                        <a:t>MIDLOTHIAN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2.8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91604057"/>
                  </a:ext>
                </a:extLst>
              </a:tr>
              <a:tr h="483183">
                <a:tc>
                  <a:txBody>
                    <a:bodyPr/>
                    <a:lstStyle/>
                    <a:p>
                      <a:r>
                        <a:rPr lang="en-GB" dirty="0" smtClean="0"/>
                        <a:t>WEST LOTHIAN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5.9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5070310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87450" y="6525344"/>
            <a:ext cx="57329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sz="1400" dirty="0" smtClean="0"/>
              <a:t>*BASED ON PROJECTIONS 19/20 TO 21/22 – ALLOCATIONS NOT CONFIRMED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ctrTitle" idx="4294967295"/>
          </p:nvPr>
        </p:nvSpPr>
        <p:spPr>
          <a:xfrm>
            <a:off x="611560" y="1484784"/>
            <a:ext cx="7772400" cy="461615"/>
          </a:xfrm>
        </p:spPr>
        <p:txBody>
          <a:bodyPr/>
          <a:lstStyle/>
          <a:p>
            <a:pPr eaLnBrk="1" hangingPunct="1"/>
            <a:r>
              <a:rPr lang="en-GB" dirty="0" smtClean="0"/>
              <a:t>THE NEW CONTRACT</a:t>
            </a:r>
          </a:p>
        </p:txBody>
      </p:sp>
      <p:sp>
        <p:nvSpPr>
          <p:cNvPr id="28675" name="Subtitle 2"/>
          <p:cNvSpPr>
            <a:spLocks noGrp="1"/>
          </p:cNvSpPr>
          <p:nvPr>
            <p:ph type="subTitle" idx="4294967295"/>
          </p:nvPr>
        </p:nvSpPr>
        <p:spPr>
          <a:xfrm>
            <a:off x="1187450" y="2204864"/>
            <a:ext cx="6400800" cy="3600400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 smtClean="0"/>
              <a:t>FUNDING REPLACES PREVIOUS NATIONAL FUNDING FOR:</a:t>
            </a:r>
          </a:p>
          <a:p>
            <a:pPr lvl="0"/>
            <a:r>
              <a:rPr lang="en-GB" sz="1800" dirty="0" smtClean="0"/>
              <a:t>Pharmacy teams in General Practice</a:t>
            </a:r>
          </a:p>
          <a:p>
            <a:pPr lvl="0"/>
            <a:r>
              <a:rPr lang="en-GB" sz="1800" dirty="0" smtClean="0"/>
              <a:t>Vaccination Transformation Programme</a:t>
            </a:r>
          </a:p>
          <a:p>
            <a:pPr lvl="0"/>
            <a:r>
              <a:rPr lang="en-GB" sz="1800" dirty="0" smtClean="0"/>
              <a:t>Primary Care Transformation Fund</a:t>
            </a:r>
          </a:p>
          <a:p>
            <a:pPr lvl="0"/>
            <a:r>
              <a:rPr lang="en-GB" sz="1800" dirty="0" smtClean="0"/>
              <a:t>Community Links Workers</a:t>
            </a:r>
          </a:p>
          <a:p>
            <a:pPr lvl="0"/>
            <a:r>
              <a:rPr lang="en-GB" sz="1800" dirty="0" smtClean="0"/>
              <a:t>Mental Health Primary Care Fund</a:t>
            </a:r>
          </a:p>
          <a:p>
            <a:pPr lvl="0"/>
            <a:r>
              <a:rPr lang="en-GB" sz="1800" dirty="0" smtClean="0"/>
              <a:t>Pharmacy First</a:t>
            </a:r>
            <a:endParaRPr lang="en-GB" sz="1800" b="1" dirty="0" smtClean="0"/>
          </a:p>
          <a:p>
            <a:pPr marL="0" indent="0" eaLnBrk="1" hangingPunct="1">
              <a:buNone/>
            </a:pPr>
            <a:r>
              <a:rPr lang="en-GB" sz="1800" b="1" dirty="0" smtClean="0"/>
              <a:t>PLUS OTHER LOTHIAN COMMITMENTS ALREADY MADE</a:t>
            </a:r>
          </a:p>
          <a:p>
            <a:pPr marL="0" indent="0" eaLnBrk="1" hangingPunct="1"/>
            <a:r>
              <a:rPr lang="en-GB" sz="1800" b="1" dirty="0" smtClean="0"/>
              <a:t>    </a:t>
            </a:r>
            <a:r>
              <a:rPr lang="en-GB" sz="1800" dirty="0" smtClean="0"/>
              <a:t>Diabetes</a:t>
            </a:r>
          </a:p>
          <a:p>
            <a:pPr marL="0" indent="0" eaLnBrk="1" hangingPunct="1"/>
            <a:r>
              <a:rPr lang="en-GB" sz="1800" dirty="0" smtClean="0"/>
              <a:t>    Phlebotomy</a:t>
            </a:r>
          </a:p>
          <a:p>
            <a:pPr marL="0" indent="0" eaLnBrk="1" hangingPunct="1"/>
            <a:r>
              <a:rPr lang="en-GB" sz="1800" dirty="0" smtClean="0"/>
              <a:t>    Advanced Nurse Practitioner Training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ctrTitle" idx="4294967295"/>
          </p:nvPr>
        </p:nvSpPr>
        <p:spPr>
          <a:xfrm>
            <a:off x="611560" y="1484784"/>
            <a:ext cx="7772400" cy="461615"/>
          </a:xfrm>
        </p:spPr>
        <p:txBody>
          <a:bodyPr/>
          <a:lstStyle/>
          <a:p>
            <a:pPr eaLnBrk="1" hangingPunct="1"/>
            <a:r>
              <a:rPr lang="en-GB" sz="2800" dirty="0" smtClean="0"/>
              <a:t>TRANSFORMATION FUNDING – PROPOSED USES - ALL HSCPS  (OCT ’18)</a:t>
            </a:r>
          </a:p>
        </p:txBody>
      </p:sp>
      <p:sp>
        <p:nvSpPr>
          <p:cNvPr id="28675" name="Subtitle 2"/>
          <p:cNvSpPr>
            <a:spLocks noGrp="1"/>
          </p:cNvSpPr>
          <p:nvPr>
            <p:ph type="subTitle" idx="4294967295"/>
          </p:nvPr>
        </p:nvSpPr>
        <p:spPr>
          <a:xfrm>
            <a:off x="1187450" y="2204864"/>
            <a:ext cx="6400800" cy="3600400"/>
          </a:xfrm>
        </p:spPr>
        <p:txBody>
          <a:bodyPr/>
          <a:lstStyle/>
          <a:p>
            <a:pPr marL="0" indent="0" eaLnBrk="1" hangingPunct="1"/>
            <a:endParaRPr lang="en-GB" sz="20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9356715"/>
              </p:ext>
            </p:extLst>
          </p:nvPr>
        </p:nvGraphicFramePr>
        <p:xfrm>
          <a:off x="1187450" y="2204864"/>
          <a:ext cx="64008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662">
                  <a:extLst>
                    <a:ext uri="{9D8B030D-6E8A-4147-A177-3AD203B41FA5}">
                      <a16:colId xmlns="" xmlns:a16="http://schemas.microsoft.com/office/drawing/2014/main" val="2391192475"/>
                    </a:ext>
                  </a:extLst>
                </a:gridCol>
                <a:gridCol w="2008138">
                  <a:extLst>
                    <a:ext uri="{9D8B030D-6E8A-4147-A177-3AD203B41FA5}">
                      <a16:colId xmlns="" xmlns:a16="http://schemas.microsoft.com/office/drawing/2014/main" val="41272080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AREA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2021/22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09812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VACCINATIONS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1.2M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03322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PHARMACOTHERAPY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4.2M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01151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CTACS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4.1M *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09220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URGENT CARE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2.9M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63456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ADDITIONAL PROFESSIONAL ROLES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4.3M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05822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LINKS WORKERS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2.3M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63203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OTHER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0.7M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50099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TOTAL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19.7M !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871256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87525" y="5909840"/>
            <a:ext cx="61730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sz="1400" dirty="0" smtClean="0"/>
              <a:t>* INCLUDES EAST LOTHIAN URGENT CARE AND ADDITIONAL PROFESSIONAL ROLES</a:t>
            </a:r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206295" y="6277498"/>
            <a:ext cx="6464975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sz="1400" dirty="0" smtClean="0"/>
              <a:t>! DOES NOT EXACTLY MATCH ASSSUMED ALLOCATION ON SLIDE 6 – WILL BE UPDATED </a:t>
            </a:r>
          </a:p>
          <a:p>
            <a:pPr>
              <a:buNone/>
            </a:pPr>
            <a:r>
              <a:rPr lang="en-GB" sz="1400" dirty="0" smtClean="0"/>
              <a:t>ONCE ALLOCATION IS KNOWN AND PLANS UPDATED</a:t>
            </a:r>
            <a:endParaRPr lang="en-GB" sz="1400" dirty="0"/>
          </a:p>
        </p:txBody>
      </p:sp>
    </p:spTree>
    <p:extLst>
      <p:ext uri="{BB962C8B-B14F-4D97-AF65-F5344CB8AC3E}">
        <p14:creationId xmlns="" xmlns:p14="http://schemas.microsoft.com/office/powerpoint/2010/main" val="195476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7-Point Star 10"/>
          <p:cNvSpPr/>
          <p:nvPr/>
        </p:nvSpPr>
        <p:spPr>
          <a:xfrm>
            <a:off x="5523342" y="476673"/>
            <a:ext cx="3081578" cy="2657598"/>
          </a:xfrm>
          <a:prstGeom prst="star7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TOTAL</a:t>
            </a:r>
          </a:p>
          <a:p>
            <a:pPr algn="ctr">
              <a:buNone/>
            </a:pP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51.4</a:t>
            </a:r>
            <a:endParaRPr lang="en-GB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323528" y="620688"/>
            <a:ext cx="2808312" cy="1091475"/>
          </a:xfrm>
        </p:spPr>
        <p:txBody>
          <a:bodyPr/>
          <a:lstStyle/>
          <a:p>
            <a:pPr eaLnBrk="1" hangingPunct="1"/>
            <a:r>
              <a:rPr lang="en-GB" sz="2400" dirty="0" smtClean="0"/>
              <a:t>OVERALL WORKFORCE CHANGE </a:t>
            </a:r>
            <a:br>
              <a:rPr lang="en-GB" sz="2400" dirty="0" smtClean="0"/>
            </a:br>
            <a:r>
              <a:rPr lang="en-GB" sz="2400" dirty="0" smtClean="0"/>
              <a:t>EAST LOTHIAN EXAMPLE – 2021/22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187624" y="2204864"/>
            <a:ext cx="6400800" cy="3528169"/>
          </a:xfrm>
        </p:spPr>
        <p:txBody>
          <a:bodyPr/>
          <a:lstStyle/>
          <a:p>
            <a:pPr lvl="1" algn="l" eaLnBrk="1" hangingPunct="1"/>
            <a:r>
              <a:rPr lang="en-GB" sz="1600" dirty="0" smtClean="0">
                <a:solidFill>
                  <a:schemeClr val="tx1"/>
                </a:solidFill>
              </a:rPr>
              <a:t> </a:t>
            </a:r>
          </a:p>
          <a:p>
            <a:pPr lvl="1" algn="l" eaLnBrk="1" hangingPunct="1">
              <a:buFont typeface="Arial" charset="0"/>
              <a:buChar char="•"/>
            </a:pPr>
            <a:endParaRPr lang="en-GB" sz="1600" dirty="0" smtClean="0">
              <a:solidFill>
                <a:schemeClr val="tx1"/>
              </a:solidFill>
            </a:endParaRPr>
          </a:p>
        </p:txBody>
      </p:sp>
      <p:sp>
        <p:nvSpPr>
          <p:cNvPr id="2" name="7-Point Star 1"/>
          <p:cNvSpPr/>
          <p:nvPr/>
        </p:nvSpPr>
        <p:spPr>
          <a:xfrm>
            <a:off x="2311367" y="2683348"/>
            <a:ext cx="2088232" cy="1656184"/>
          </a:xfrm>
          <a:prstGeom prst="star7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CTACS </a:t>
            </a:r>
          </a:p>
          <a:p>
            <a:pPr algn="ctr">
              <a:buNone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12 WTE</a:t>
            </a: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7-Point Star 4"/>
          <p:cNvSpPr/>
          <p:nvPr/>
        </p:nvSpPr>
        <p:spPr>
          <a:xfrm>
            <a:off x="1835276" y="4363879"/>
            <a:ext cx="3888432" cy="2304256"/>
          </a:xfrm>
          <a:prstGeom prst="star7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PHARMACOTHERAPY  9.6 WTE </a:t>
            </a: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7-Point Star 5"/>
          <p:cNvSpPr/>
          <p:nvPr/>
        </p:nvSpPr>
        <p:spPr>
          <a:xfrm>
            <a:off x="4904751" y="3680527"/>
            <a:ext cx="3239888" cy="2520057"/>
          </a:xfrm>
          <a:prstGeom prst="star7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ADDITIONAL PROFESSIONAL ROLES MENTAL HEALTH</a:t>
            </a:r>
          </a:p>
          <a:p>
            <a:pPr algn="ctr">
              <a:buNone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 WTE</a:t>
            </a: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7-Point Star 6"/>
          <p:cNvSpPr/>
          <p:nvPr/>
        </p:nvSpPr>
        <p:spPr>
          <a:xfrm>
            <a:off x="4144165" y="2503328"/>
            <a:ext cx="2308889" cy="2016224"/>
          </a:xfrm>
          <a:prstGeom prst="star7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URGENT CARE</a:t>
            </a:r>
          </a:p>
          <a:p>
            <a:pPr algn="ctr">
              <a:buNone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15.8 WTE</a:t>
            </a: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7-Point Star 7"/>
          <p:cNvSpPr/>
          <p:nvPr/>
        </p:nvSpPr>
        <p:spPr>
          <a:xfrm>
            <a:off x="323528" y="2981871"/>
            <a:ext cx="2160240" cy="1671266"/>
          </a:xfrm>
          <a:prstGeom prst="star7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VACCINATION</a:t>
            </a: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ctr">
              <a:buNone/>
            </a:pP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 WTE</a:t>
            </a:r>
            <a:endParaRPr lang="en-GB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7-Point Star 8"/>
          <p:cNvSpPr/>
          <p:nvPr/>
        </p:nvSpPr>
        <p:spPr>
          <a:xfrm>
            <a:off x="174879" y="4734437"/>
            <a:ext cx="2308889" cy="2016224"/>
          </a:xfrm>
          <a:prstGeom prst="star7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LINK WORKERS</a:t>
            </a:r>
          </a:p>
          <a:p>
            <a:pPr algn="ctr">
              <a:buNone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 WTE</a:t>
            </a: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7-Point Star 9"/>
          <p:cNvSpPr/>
          <p:nvPr/>
        </p:nvSpPr>
        <p:spPr>
          <a:xfrm>
            <a:off x="5689324" y="682829"/>
            <a:ext cx="2763196" cy="2299041"/>
          </a:xfrm>
          <a:prstGeom prst="star7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TOTAL</a:t>
            </a:r>
          </a:p>
          <a:p>
            <a:pPr algn="ctr">
              <a:buNone/>
            </a:pP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51.4</a:t>
            </a:r>
            <a:endParaRPr lang="en-GB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553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1505</TotalTime>
  <Words>1017</Words>
  <Application>Microsoft Office PowerPoint</Application>
  <PresentationFormat>On-screen Show (4:3)</PresentationFormat>
  <Paragraphs>651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Clip</vt:lpstr>
      <vt:lpstr>  GMS CONTRACT AND PRIMARY CARE TRANSFORMATION    </vt:lpstr>
      <vt:lpstr>INTRODUCTION – IT’S COMPLICATED</vt:lpstr>
      <vt:lpstr>SO WE HAVE A TRIPARTITE APPROACH</vt:lpstr>
      <vt:lpstr>AREAS FOR CHANGE AND INVESTMENT IN THE CONTRACT PHASE 1</vt:lpstr>
      <vt:lpstr>PRACTICE FUNDING</vt:lpstr>
      <vt:lpstr>TRANSFORMATION FUNDING</vt:lpstr>
      <vt:lpstr>THE NEW CONTRACT</vt:lpstr>
      <vt:lpstr>TRANSFORMATION FUNDING – PROPOSED USES - ALL HSCPS  (OCT ’18)</vt:lpstr>
      <vt:lpstr>OVERALL WORKFORCE CHANGE  EAST LOTHIAN EXAMPLE – 2021/22</vt:lpstr>
      <vt:lpstr>OVERALL WORKFORCE CHANGE –         EDINBURGH   EXAMPLE</vt:lpstr>
      <vt:lpstr>INDIVIDUAL PRACTICE SUPPORT – EDINBURGH      EXAMPLE</vt:lpstr>
      <vt:lpstr>2018/19 PROGRESS –SOME EXAMPLES</vt:lpstr>
      <vt:lpstr> EXAMPLE STEPS IN 2019/20</vt:lpstr>
    </vt:vector>
  </TitlesOfParts>
  <Company>East Lothian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russd</dc:creator>
  <cp:lastModifiedBy>Nicola Smith</cp:lastModifiedBy>
  <cp:revision>116</cp:revision>
  <dcterms:created xsi:type="dcterms:W3CDTF">2012-04-23T15:27:29Z</dcterms:created>
  <dcterms:modified xsi:type="dcterms:W3CDTF">2019-12-22T10:48:22Z</dcterms:modified>
</cp:coreProperties>
</file>