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73" r:id="rId2"/>
    <p:sldId id="367" r:id="rId3"/>
    <p:sldId id="369" r:id="rId4"/>
    <p:sldId id="374" r:id="rId5"/>
    <p:sldId id="389" r:id="rId6"/>
    <p:sldId id="393" r:id="rId7"/>
    <p:sldId id="390" r:id="rId8"/>
    <p:sldId id="370" r:id="rId9"/>
    <p:sldId id="347" r:id="rId10"/>
    <p:sldId id="375" r:id="rId11"/>
    <p:sldId id="364" r:id="rId12"/>
    <p:sldId id="366" r:id="rId13"/>
    <p:sldId id="385" r:id="rId14"/>
    <p:sldId id="377" r:id="rId15"/>
    <p:sldId id="380" r:id="rId16"/>
    <p:sldId id="381" r:id="rId17"/>
    <p:sldId id="382" r:id="rId18"/>
    <p:sldId id="383" r:id="rId19"/>
    <p:sldId id="384" r:id="rId20"/>
    <p:sldId id="386" r:id="rId21"/>
    <p:sldId id="391" r:id="rId22"/>
    <p:sldId id="392" r:id="rId23"/>
    <p:sldId id="394" r:id="rId24"/>
    <p:sldId id="396" r:id="rId25"/>
    <p:sldId id="39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6395" autoAdjust="0"/>
  </p:normalViewPr>
  <p:slideViewPr>
    <p:cSldViewPr snapToGrid="0">
      <p:cViewPr varScale="1">
        <p:scale>
          <a:sx n="52" d="100"/>
          <a:sy n="52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DDFFF-1D0A-458F-AAA7-8D453EF94526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D846D-31B0-4C7E-AA0D-7F663B5C9E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7054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969D6-2127-4D7B-972A-FB89DF4CC2EF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0494A-5AC6-4344-B457-710A7A0C67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4968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sz="1200" dirty="0" smtClean="0"/>
          </a:p>
          <a:p>
            <a:pPr lvl="1"/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1C8D-6226-4DCA-B7DC-E11B9C14A4D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6481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9544-C013-489E-94D2-0B1AD7D0205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586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1059-8593-408D-8090-B98A9D86EDA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917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184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3650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1370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5459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9339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738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5631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57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4089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458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0580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1B44-E72B-4909-9814-3279478DFF42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7587-173E-4359-959A-C85FFE85A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255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pc.ac.uk/media/media_617129_en.pdf" TargetMode="External"/><Relationship Id="rId2" Type="http://schemas.openxmlformats.org/officeDocument/2006/relationships/hyperlink" Target="http://www.sspc.ac.uk/media/media_484733_en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rbcentreprimarycare.ie/?q=Publications&amp;f%5bauthor%5d=430" TargetMode="External"/><Relationship Id="rId3" Type="http://schemas.openxmlformats.org/officeDocument/2006/relationships/hyperlink" Target="http://www.hrbcentreprimarycare.ie/?q=Publications&amp;f%5bauthor%5d=316" TargetMode="External"/><Relationship Id="rId7" Type="http://schemas.openxmlformats.org/officeDocument/2006/relationships/hyperlink" Target="http://www.hrbcentreprimarycare.ie/?q=Publications&amp;f%5bauthor%5d=375" TargetMode="External"/><Relationship Id="rId2" Type="http://schemas.openxmlformats.org/officeDocument/2006/relationships/hyperlink" Target="http://www.hrbcentreprimarycare.ie/?q=Publications&amp;f%5bauthor%5d=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rbcentreprimarycare.ie/?q=Publications&amp;f%5bauthor%5d=5" TargetMode="External"/><Relationship Id="rId5" Type="http://schemas.openxmlformats.org/officeDocument/2006/relationships/hyperlink" Target="http://www.hrbcentreprimarycare.ie/?q=Publications&amp;f%5bauthor%5d=372" TargetMode="External"/><Relationship Id="rId4" Type="http://schemas.openxmlformats.org/officeDocument/2006/relationships/hyperlink" Target="http://www.hrbcentreprimarycare.ie/?q=Publications&amp;f%5bauthor%5d=302" TargetMode="External"/><Relationship Id="rId9" Type="http://schemas.openxmlformats.org/officeDocument/2006/relationships/hyperlink" Target="http://www.hrbcentreprimarycare.ie/?q=node/5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scotland.com/documents/29438.asp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Annual General Meeting of Lothian Local Medical Committee </a:t>
            </a:r>
            <a:r>
              <a:rPr lang="en-GB" sz="2200" dirty="0" smtClean="0"/>
              <a:t>Ltd</a:t>
            </a:r>
            <a:br>
              <a:rPr lang="en-GB" sz="2200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3600" b="1" dirty="0" smtClean="0"/>
              <a:t>Evidence for the new GP contract?</a:t>
            </a:r>
            <a:r>
              <a:rPr lang="en-GB" dirty="0"/>
              <a:t/>
            </a:r>
            <a:br>
              <a:rPr lang="en-GB" dirty="0"/>
            </a:b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100" b="1" dirty="0" smtClean="0">
                <a:solidFill>
                  <a:srgbClr val="002060"/>
                </a:solidFill>
              </a:rPr>
              <a:t>Stewart Mercer</a:t>
            </a:r>
          </a:p>
          <a:p>
            <a: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  <a:t>Professor of Primary Care and Multimorbidity</a:t>
            </a:r>
          </a:p>
          <a:p>
            <a: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  <a:t>Director of the Scottish School of Primary Care</a:t>
            </a:r>
          </a:p>
          <a:p>
            <a:r>
              <a:rPr lang="en-GB" sz="2600" b="1" dirty="0" smtClean="0">
                <a:solidFill>
                  <a:schemeClr val="bg2">
                    <a:lumMod val="50000"/>
                  </a:schemeClr>
                </a:solidFill>
              </a:rPr>
              <a:t>University of Edinburgh</a:t>
            </a:r>
          </a:p>
          <a:p>
            <a:r>
              <a:rPr lang="en-GB" sz="2200" b="1" dirty="0" smtClean="0">
                <a:solidFill>
                  <a:srgbClr val="002060"/>
                </a:solidFill>
              </a:rPr>
              <a:t>Stewart.Mercer@ed.ac.uk</a:t>
            </a:r>
            <a:endParaRPr lang="en-GB" sz="2200" b="1" dirty="0">
              <a:solidFill>
                <a:srgbClr val="002060"/>
              </a:solidFill>
            </a:endParaRPr>
          </a:p>
        </p:txBody>
      </p:sp>
      <p:pic>
        <p:nvPicPr>
          <p:cNvPr id="5" name="Picture 9" descr="sspc star  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0780"/>
            <a:ext cx="5629953" cy="79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7426" y="248417"/>
            <a:ext cx="1556792" cy="15637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54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International evidence: Clusters can be effective…..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Good evidence </a:t>
            </a:r>
            <a:r>
              <a:rPr lang="en-GB" dirty="0" smtClean="0"/>
              <a:t>that QCs can improve Quality– in use of diagnostic tests, prescribing, chronic disease management, unexplained variations in practice</a:t>
            </a:r>
          </a:p>
          <a:p>
            <a:r>
              <a:rPr lang="en-GB" b="1" dirty="0" smtClean="0"/>
              <a:t>Interventions</a:t>
            </a:r>
            <a:r>
              <a:rPr lang="en-GB" dirty="0" smtClean="0"/>
              <a:t> used by QCs include: educational material, audit and feedback, PDSA cycles, use of local knowledge ‘experts’</a:t>
            </a:r>
          </a:p>
          <a:p>
            <a:r>
              <a:rPr lang="en-GB" b="1" dirty="0" smtClean="0"/>
              <a:t>Choice of intervention </a:t>
            </a:r>
            <a:r>
              <a:rPr lang="en-GB" dirty="0" smtClean="0"/>
              <a:t>tools depends on LOCAL decisions/ context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5412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Characteristics of successful Clusters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Friendly </a:t>
            </a:r>
            <a:r>
              <a:rPr lang="en-GB" sz="2400" dirty="0" smtClean="0"/>
              <a:t>relaxed atmosphere, build in social interaction, arrange in a circle whenever possible</a:t>
            </a:r>
          </a:p>
          <a:p>
            <a:r>
              <a:rPr lang="en-GB" sz="2400" b="1" dirty="0" smtClean="0"/>
              <a:t>Core QI </a:t>
            </a:r>
            <a:r>
              <a:rPr lang="en-GB" sz="2400" dirty="0" smtClean="0"/>
              <a:t>knowledge and skills crucial: introduce basic principles like PDSA</a:t>
            </a:r>
          </a:p>
          <a:p>
            <a:r>
              <a:rPr lang="en-GB" sz="2400" b="1" dirty="0" smtClean="0"/>
              <a:t>Availability of data </a:t>
            </a:r>
            <a:r>
              <a:rPr lang="en-GB" sz="2400" dirty="0" smtClean="0"/>
              <a:t>and support with analysis and interpretation</a:t>
            </a:r>
          </a:p>
          <a:p>
            <a:r>
              <a:rPr lang="en-GB" sz="2400" b="1" dirty="0" smtClean="0"/>
              <a:t>Agree </a:t>
            </a:r>
            <a:r>
              <a:rPr lang="en-GB" sz="2400" dirty="0" smtClean="0"/>
              <a:t>on topic(s). Balance between central direction and local autonomy. Move from simple to complex</a:t>
            </a:r>
          </a:p>
          <a:p>
            <a:r>
              <a:rPr lang="en-GB" sz="2400" b="1" dirty="0" smtClean="0"/>
              <a:t>Use tacit GP knowledge </a:t>
            </a:r>
            <a:r>
              <a:rPr lang="en-GB" sz="2400" dirty="0" smtClean="0"/>
              <a:t>about a topic &amp; </a:t>
            </a:r>
            <a:r>
              <a:rPr lang="en-GB" sz="2400" b="1" dirty="0" smtClean="0"/>
              <a:t>integrate</a:t>
            </a:r>
            <a:r>
              <a:rPr lang="en-GB" sz="2400" dirty="0" smtClean="0"/>
              <a:t> with wider knowledge/ evidence</a:t>
            </a:r>
          </a:p>
          <a:p>
            <a:r>
              <a:rPr lang="en-GB" sz="2400" b="1" dirty="0"/>
              <a:t>Local leadership </a:t>
            </a:r>
            <a:r>
              <a:rPr lang="en-GB" sz="2400" dirty="0" smtClean="0"/>
              <a:t>essential </a:t>
            </a:r>
            <a:endParaRPr lang="en-GB" sz="2400" dirty="0"/>
          </a:p>
          <a:p>
            <a:endParaRPr lang="en-GB" sz="2400" dirty="0" smtClean="0"/>
          </a:p>
          <a:p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5862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Facilitation is critical (CQL role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openness and mutual trust</a:t>
            </a:r>
          </a:p>
          <a:p>
            <a:r>
              <a:rPr lang="en-GB" dirty="0" smtClean="0"/>
              <a:t>Balance comfort and challenge in the group</a:t>
            </a:r>
          </a:p>
          <a:p>
            <a:r>
              <a:rPr lang="en-GB" dirty="0" smtClean="0"/>
              <a:t>Allow </a:t>
            </a:r>
            <a:r>
              <a:rPr lang="en-GB" b="1" dirty="0" smtClean="0"/>
              <a:t>everyone</a:t>
            </a:r>
            <a:r>
              <a:rPr lang="en-GB" dirty="0" smtClean="0"/>
              <a:t> to have their say; empathically support less vocal/articulate members</a:t>
            </a:r>
          </a:p>
          <a:p>
            <a:r>
              <a:rPr lang="en-GB" dirty="0" smtClean="0"/>
              <a:t>Facilitate expression of local tacit knowledge as well as wider evidence ( guidelines et)</a:t>
            </a:r>
          </a:p>
          <a:p>
            <a:r>
              <a:rPr lang="en-GB" dirty="0" smtClean="0"/>
              <a:t>Resolve conflicts when needed</a:t>
            </a:r>
          </a:p>
          <a:p>
            <a:r>
              <a:rPr lang="en-GB" dirty="0" smtClean="0"/>
              <a:t>Finish on time!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1611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044828"/>
            <a:ext cx="8429684" cy="5040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90501" y="421969"/>
            <a:ext cx="8801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/>
              <a:t>Improving Together: A National Framework for Quality and GP Clusters in Scotland</a:t>
            </a:r>
            <a:r>
              <a:rPr lang="en-GB" sz="2400" b="1" dirty="0"/>
              <a:t> set out the intrinsic and extrinsic functions of clusters as follows: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57158" y="1785221"/>
          <a:ext cx="8766517" cy="4770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2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40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67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Intrinsic</a:t>
                      </a:r>
                      <a:endParaRPr lang="en-GB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Extrinsic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5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Learning network, local solutions, peer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Support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Collaboration and practice systems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working with Community MDT and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third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sector partners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5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Consider clinical priorities for collective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Population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Participate in and influence priorities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and strategic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plans of Integrated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Authorities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5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Transparent use of data, techniques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tools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to drive quality improvement – will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ideas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execution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Provide critical opinion to aid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transparency and oversight of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managed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services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5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Improve wellbeing, health and reduce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health inequalities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Ensure relentless focus on improving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clinical outcomes and addressing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health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inequalities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35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Wider MDT – International Evidence: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Advanced Nurse Practitioners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</a:t>
            </a:r>
            <a:r>
              <a:rPr lang="en-GB" dirty="0" smtClean="0"/>
              <a:t>ecent </a:t>
            </a:r>
            <a:r>
              <a:rPr lang="en-GB" dirty="0"/>
              <a:t>systematic reviews suggest that ANPs and other types of nurse practitioners can </a:t>
            </a:r>
            <a:r>
              <a:rPr lang="en-GB" b="1" dirty="0"/>
              <a:t>substitute for GPs for a range of acute and chronic conditions</a:t>
            </a:r>
            <a:r>
              <a:rPr lang="en-GB" dirty="0"/>
              <a:t>, with </a:t>
            </a:r>
            <a:r>
              <a:rPr lang="en-GB" b="1" dirty="0"/>
              <a:t>similar or better outcomes</a:t>
            </a:r>
            <a:r>
              <a:rPr lang="en-GB" dirty="0"/>
              <a:t>, and </a:t>
            </a:r>
            <a:r>
              <a:rPr lang="en-GB" b="1" dirty="0"/>
              <a:t>higher patient satisfaction. </a:t>
            </a:r>
            <a:endParaRPr lang="en-GB" b="1" dirty="0" smtClean="0"/>
          </a:p>
          <a:p>
            <a:r>
              <a:rPr lang="en-GB" dirty="0" smtClean="0"/>
              <a:t>However</a:t>
            </a:r>
            <a:r>
              <a:rPr lang="en-GB" dirty="0"/>
              <a:t>, nurse consultations are generally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longer</a:t>
            </a:r>
            <a:r>
              <a:rPr lang="en-GB" dirty="0"/>
              <a:t> than GPs. The </a:t>
            </a:r>
            <a:r>
              <a:rPr lang="en-GB" b="1" dirty="0"/>
              <a:t>cost-effectiveness</a:t>
            </a:r>
            <a:r>
              <a:rPr lang="en-GB" dirty="0"/>
              <a:t> of ANPs remains </a:t>
            </a:r>
            <a:r>
              <a:rPr lang="en-GB" dirty="0" smtClean="0"/>
              <a:t>unclear.</a:t>
            </a:r>
          </a:p>
          <a:p>
            <a:r>
              <a:rPr lang="en-GB" dirty="0"/>
              <a:t>M</a:t>
            </a:r>
            <a:r>
              <a:rPr lang="en-GB" dirty="0" smtClean="0"/>
              <a:t>ost studies </a:t>
            </a:r>
            <a:r>
              <a:rPr lang="en-GB" b="1" dirty="0" smtClean="0"/>
              <a:t>excluded patients </a:t>
            </a:r>
            <a:r>
              <a:rPr lang="en-GB" b="1" dirty="0"/>
              <a:t>with mental health </a:t>
            </a:r>
            <a:r>
              <a:rPr lang="en-GB" b="1" dirty="0" smtClean="0"/>
              <a:t>problems</a:t>
            </a:r>
            <a:r>
              <a:rPr lang="en-GB" dirty="0" smtClean="0"/>
              <a:t>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036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References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000" dirty="0" err="1"/>
              <a:t>Laurant</a:t>
            </a:r>
            <a:r>
              <a:rPr lang="en-GB" sz="2000" dirty="0"/>
              <a:t>  M, van der </a:t>
            </a:r>
            <a:r>
              <a:rPr lang="en-GB" sz="2000" dirty="0" err="1"/>
              <a:t>Biezen</a:t>
            </a:r>
            <a:r>
              <a:rPr lang="en-GB" sz="2000" dirty="0"/>
              <a:t>  M, </a:t>
            </a:r>
            <a:r>
              <a:rPr lang="en-GB" sz="2000" dirty="0" err="1"/>
              <a:t>Wijers</a:t>
            </a:r>
            <a:r>
              <a:rPr lang="en-GB" sz="2000" dirty="0"/>
              <a:t>  N, </a:t>
            </a:r>
            <a:r>
              <a:rPr lang="en-GB" sz="2000" dirty="0" err="1"/>
              <a:t>Watananirun</a:t>
            </a:r>
            <a:r>
              <a:rPr lang="en-GB" sz="2000" dirty="0"/>
              <a:t>  K, Kontopantelis  E, van </a:t>
            </a:r>
            <a:r>
              <a:rPr lang="en-GB" sz="2000" dirty="0" err="1"/>
              <a:t>Vught</a:t>
            </a:r>
            <a:r>
              <a:rPr lang="en-GB" sz="2000" dirty="0"/>
              <a:t>  AJAH. Nurses as substitutes for doctors in primary care. Cochrane Database of Systematic Reviews 2018, Issue 7. Art. No.: CD001271. DOI: 10.1002/14651858.CD001271.pub3.</a:t>
            </a:r>
          </a:p>
          <a:p>
            <a:endParaRPr lang="en-GB" sz="2000" dirty="0"/>
          </a:p>
          <a:p>
            <a:pPr lvl="0"/>
            <a:r>
              <a:rPr lang="en-GB" sz="2000" dirty="0"/>
              <a:t>wan M, et al. Quality of primary care by advanced practice nurses: a systematic review. International Journal for Quality in Health Care 2015, 27(5): 396-404</a:t>
            </a:r>
          </a:p>
          <a:p>
            <a:endParaRPr lang="en-GB" sz="2000" dirty="0"/>
          </a:p>
          <a:p>
            <a:pPr lvl="0"/>
            <a:r>
              <a:rPr lang="en-GB" sz="2000" dirty="0" err="1"/>
              <a:t>Horrocks</a:t>
            </a:r>
            <a:r>
              <a:rPr lang="en-GB" sz="2000" dirty="0"/>
              <a:t> S, et al. Systematic review of whether nurse practitioners working in primary care can provide equivalent care to doctors. BMJ 2002, 324(7341): 819-823.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662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Wider MDT – International Evidence: </a:t>
            </a:r>
            <a:r>
              <a:rPr lang="en-GB" b="1" dirty="0" smtClean="0">
                <a:solidFill>
                  <a:srgbClr val="7030A0"/>
                </a:solidFill>
              </a:rPr>
              <a:t>MSK Physiotherapy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MSK Physiotherapists are a </a:t>
            </a:r>
            <a:r>
              <a:rPr lang="en-GB" b="1" dirty="0"/>
              <a:t>safe and efficient replacement for GP</a:t>
            </a:r>
            <a:r>
              <a:rPr lang="en-GB" dirty="0"/>
              <a:t>s as first point of contact for patients with MSK </a:t>
            </a:r>
            <a:r>
              <a:rPr lang="en-GB" dirty="0" smtClean="0"/>
              <a:t>conditions. </a:t>
            </a:r>
            <a:endParaRPr lang="en-GB" dirty="0"/>
          </a:p>
          <a:p>
            <a:r>
              <a:rPr lang="en-GB" dirty="0" smtClean="0"/>
              <a:t>They </a:t>
            </a:r>
            <a:r>
              <a:rPr lang="en-GB" b="1" dirty="0" smtClean="0"/>
              <a:t>reduce re-consultation rates </a:t>
            </a:r>
            <a:r>
              <a:rPr lang="en-GB" dirty="0"/>
              <a:t>with GPs and reduce needless referrals to secondary care physiotherapy or </a:t>
            </a:r>
            <a:r>
              <a:rPr lang="en-GB" dirty="0" smtClean="0"/>
              <a:t>orthopaedics.</a:t>
            </a:r>
          </a:p>
          <a:p>
            <a:r>
              <a:rPr lang="en-GB" dirty="0" smtClean="0"/>
              <a:t>They are generally well </a:t>
            </a:r>
            <a:r>
              <a:rPr lang="en-GB" dirty="0"/>
              <a:t>received by </a:t>
            </a:r>
            <a:r>
              <a:rPr lang="en-GB" dirty="0" smtClean="0"/>
              <a:t>patients. </a:t>
            </a:r>
          </a:p>
          <a:p>
            <a:r>
              <a:rPr lang="en-GB" dirty="0" smtClean="0"/>
              <a:t>Overall</a:t>
            </a:r>
            <a:r>
              <a:rPr lang="en-GB" dirty="0"/>
              <a:t>, </a:t>
            </a:r>
            <a:r>
              <a:rPr lang="en-GB" dirty="0" smtClean="0"/>
              <a:t>they appear to be a </a:t>
            </a:r>
            <a:r>
              <a:rPr lang="en-GB" b="1" dirty="0" smtClean="0"/>
              <a:t>cost-effective alternative </a:t>
            </a:r>
            <a:r>
              <a:rPr lang="en-GB" dirty="0" smtClean="0"/>
              <a:t>to </a:t>
            </a:r>
            <a:r>
              <a:rPr lang="en-GB" dirty="0"/>
              <a:t>the GP via a reduction in </a:t>
            </a:r>
            <a:r>
              <a:rPr lang="en-GB" dirty="0" smtClean="0"/>
              <a:t>contact time, </a:t>
            </a:r>
            <a:r>
              <a:rPr lang="en-GB" dirty="0"/>
              <a:t>a reduction in </a:t>
            </a:r>
            <a:r>
              <a:rPr lang="en-GB" dirty="0" smtClean="0"/>
              <a:t>prescriptions, less imaging </a:t>
            </a:r>
            <a:r>
              <a:rPr lang="en-GB" dirty="0"/>
              <a:t>costs and reduced needless referral into secondary </a:t>
            </a:r>
            <a:r>
              <a:rPr lang="en-GB" dirty="0" smtClean="0"/>
              <a:t>care.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1141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References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Marks, D., et al., Substitution of doctors with physiotherapists in the management of common musculoskeletal disorders: a systematic review. Physiotherapy, 2017. 103(4): p. 341-351.</a:t>
            </a:r>
          </a:p>
          <a:p>
            <a:r>
              <a:rPr lang="en-GB" dirty="0" err="1" smtClean="0"/>
              <a:t>Desmeules</a:t>
            </a:r>
            <a:r>
              <a:rPr lang="en-GB" dirty="0"/>
              <a:t>, F., et al., Advanced practice physiotherapy in patients with musculoskeletal disorders: a systematic review. 2012. 13(1): p. 107.</a:t>
            </a:r>
          </a:p>
          <a:p>
            <a:r>
              <a:rPr lang="en-GB" dirty="0" err="1" smtClean="0"/>
              <a:t>Holdsworth</a:t>
            </a:r>
            <a:r>
              <a:rPr lang="en-GB" dirty="0"/>
              <a:t>, L.K., et al., What are the costs to NHS Scotland of self-referral to physiotherapy? Results of a national trial. 2007. 93(1): p. 3-11.</a:t>
            </a:r>
          </a:p>
          <a:p>
            <a:r>
              <a:rPr lang="en-GB" dirty="0" err="1" smtClean="0"/>
              <a:t>Hattam</a:t>
            </a:r>
            <a:r>
              <a:rPr lang="en-GB" dirty="0"/>
              <a:t>, P. and </a:t>
            </a:r>
            <a:r>
              <a:rPr lang="en-GB" dirty="0" err="1"/>
              <a:t>A.J.B.J.o.C.G</a:t>
            </a:r>
            <a:r>
              <a:rPr lang="en-GB" dirty="0"/>
              <a:t>. </a:t>
            </a:r>
            <a:r>
              <a:rPr lang="en-GB" dirty="0" err="1"/>
              <a:t>Smeatham</a:t>
            </a:r>
            <a:r>
              <a:rPr lang="en-GB" dirty="0"/>
              <a:t>, Evaluation of an orthopaedic screening service in primary care. 1999. 4(2): p. 45-49.</a:t>
            </a:r>
          </a:p>
          <a:p>
            <a:r>
              <a:rPr lang="en-GB" dirty="0" smtClean="0"/>
              <a:t>Desjardins-Charbonneau</a:t>
            </a:r>
            <a:r>
              <a:rPr lang="en-GB" dirty="0"/>
              <a:t>, A., et al., Acceptability of physiotherapists as primary care practitioners and advanced practice physiotherapists for care of patients with musculoskeletal disorders: a survey of a university community within the province of Quebec. 2016. 17(1): p. 400.</a:t>
            </a:r>
          </a:p>
          <a:p>
            <a:r>
              <a:rPr lang="en-GB" dirty="0" smtClean="0"/>
              <a:t>Webster</a:t>
            </a:r>
            <a:r>
              <a:rPr lang="en-GB" dirty="0"/>
              <a:t>, V.S., et al., Self-referral, access and physiotherapy: patients’ knowledge and attitudes—results of a national trial. Physiotherapy, 2008. 94(2): p. 141-149.</a:t>
            </a:r>
          </a:p>
          <a:p>
            <a:r>
              <a:rPr lang="en-GB" dirty="0" smtClean="0"/>
              <a:t>Goodwin</a:t>
            </a:r>
            <a:r>
              <a:rPr lang="en-GB" dirty="0"/>
              <a:t>, R.W., </a:t>
            </a:r>
            <a:r>
              <a:rPr lang="en-GB" dirty="0" err="1"/>
              <a:t>P.A.J.P.h.c.r</a:t>
            </a:r>
            <a:r>
              <a:rPr lang="en-GB" dirty="0"/>
              <a:t>. </a:t>
            </a:r>
            <a:r>
              <a:rPr lang="en-GB" dirty="0" err="1"/>
              <a:t>Hendrick</a:t>
            </a:r>
            <a:r>
              <a:rPr lang="en-GB" dirty="0"/>
              <a:t>, and development, Physiotherapy as a first point of contact in general practice: a solution to a growing problem? 2016. 17(5): p. 489-502.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607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Wider MDT – International Evidence: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Community Pharmacists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Pharmacists </a:t>
            </a:r>
            <a:r>
              <a:rPr lang="en-GB" dirty="0"/>
              <a:t>conducting medication reviews </a:t>
            </a:r>
            <a:r>
              <a:rPr lang="en-GB" b="1" dirty="0" smtClean="0"/>
              <a:t>reduce </a:t>
            </a:r>
            <a:r>
              <a:rPr lang="en-GB" b="1" dirty="0"/>
              <a:t>potentially inappropriate prescribing</a:t>
            </a:r>
            <a:r>
              <a:rPr lang="en-GB" dirty="0"/>
              <a:t> (PIP) </a:t>
            </a:r>
            <a:r>
              <a:rPr lang="en-GB" dirty="0" smtClean="0"/>
              <a:t>in older adults, which is likely to improve </a:t>
            </a:r>
            <a:r>
              <a:rPr lang="en-GB" dirty="0"/>
              <a:t>patient health and reduce the costs of adverse events. </a:t>
            </a:r>
            <a:endParaRPr lang="en-GB" dirty="0" smtClean="0"/>
          </a:p>
          <a:p>
            <a:r>
              <a:rPr lang="en-GB" dirty="0" smtClean="0"/>
              <a:t>Pharmacist intervention reduces </a:t>
            </a:r>
            <a:r>
              <a:rPr lang="en-GB" dirty="0"/>
              <a:t>a range of </a:t>
            </a:r>
            <a:r>
              <a:rPr lang="en-GB" b="1" dirty="0"/>
              <a:t>medication errors </a:t>
            </a:r>
            <a:r>
              <a:rPr lang="en-GB" dirty="0" smtClean="0"/>
              <a:t>when </a:t>
            </a:r>
            <a:r>
              <a:rPr lang="en-GB" dirty="0"/>
              <a:t>patients on known high risk prescribing regimens are targeted.  </a:t>
            </a:r>
          </a:p>
          <a:p>
            <a:r>
              <a:rPr lang="en-GB" dirty="0"/>
              <a:t>P</a:t>
            </a:r>
            <a:r>
              <a:rPr lang="en-GB" dirty="0" smtClean="0"/>
              <a:t>harmacist involvement in medication reviews in </a:t>
            </a:r>
            <a:r>
              <a:rPr lang="en-GB" b="1" dirty="0" smtClean="0"/>
              <a:t>nursing homes </a:t>
            </a:r>
            <a:r>
              <a:rPr lang="en-GB" dirty="0" smtClean="0"/>
              <a:t>has been shown to </a:t>
            </a:r>
            <a:r>
              <a:rPr lang="en-GB" b="1" dirty="0" smtClean="0"/>
              <a:t>reduce falls</a:t>
            </a:r>
            <a:r>
              <a:rPr lang="en-GB" dirty="0" smtClean="0"/>
              <a:t>, and reduce PIP. </a:t>
            </a:r>
          </a:p>
          <a:p>
            <a:pPr marL="0" indent="0">
              <a:buNone/>
            </a:pPr>
            <a:r>
              <a:rPr lang="en-GB" sz="2200" dirty="0" smtClean="0">
                <a:hlinkClick r:id="rId2"/>
              </a:rPr>
              <a:t>http</a:t>
            </a:r>
            <a:r>
              <a:rPr lang="en-GB" sz="2200" dirty="0">
                <a:hlinkClick r:id="rId2"/>
              </a:rPr>
              <a:t>://</a:t>
            </a:r>
            <a:r>
              <a:rPr lang="en-GB" sz="2200" dirty="0" smtClean="0">
                <a:hlinkClick r:id="rId2"/>
              </a:rPr>
              <a:t>www.sspc.ac.uk/media/media_484733_en.pdf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>
                <a:hlinkClick r:id="rId3"/>
              </a:rPr>
              <a:t>http://</a:t>
            </a:r>
            <a:r>
              <a:rPr lang="en-GB" sz="2200" dirty="0" smtClean="0">
                <a:hlinkClick r:id="rId3"/>
              </a:rPr>
              <a:t>www.sspc.ac.uk/media/media_617129_en.pdf</a:t>
            </a: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="" xmlns:p14="http://schemas.microsoft.com/office/powerpoint/2010/main" val="29925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</a:t>
            </a:r>
            <a:r>
              <a:rPr lang="en-GB" sz="3200" dirty="0" smtClean="0"/>
              <a:t>eferences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>
                <a:hlinkClick r:id="rId2"/>
              </a:rPr>
              <a:t>Clyne </a:t>
            </a:r>
            <a:r>
              <a:rPr lang="en-GB" dirty="0">
                <a:hlinkClick r:id="rId2"/>
              </a:rPr>
              <a:t>B</a:t>
            </a:r>
            <a:r>
              <a:rPr lang="en-GB" dirty="0"/>
              <a:t>, </a:t>
            </a:r>
            <a:r>
              <a:rPr lang="en-GB" dirty="0">
                <a:hlinkClick r:id="rId3"/>
              </a:rPr>
              <a:t>Fitzgerald C</a:t>
            </a:r>
            <a:r>
              <a:rPr lang="en-GB" dirty="0"/>
              <a:t>, </a:t>
            </a:r>
            <a:r>
              <a:rPr lang="en-GB" dirty="0">
                <a:hlinkClick r:id="rId4"/>
              </a:rPr>
              <a:t>Quinlan A</a:t>
            </a:r>
            <a:r>
              <a:rPr lang="en-GB" dirty="0"/>
              <a:t>, </a:t>
            </a:r>
            <a:r>
              <a:rPr lang="en-GB" dirty="0">
                <a:hlinkClick r:id="rId5"/>
              </a:rPr>
              <a:t>Hardy C</a:t>
            </a:r>
            <a:r>
              <a:rPr lang="en-GB" dirty="0"/>
              <a:t>, </a:t>
            </a:r>
            <a:r>
              <a:rPr lang="en-GB" dirty="0">
                <a:hlinkClick r:id="rId6"/>
              </a:rPr>
              <a:t>Galvin R</a:t>
            </a:r>
            <a:r>
              <a:rPr lang="en-GB" dirty="0"/>
              <a:t>, </a:t>
            </a:r>
            <a:r>
              <a:rPr lang="en-GB" dirty="0">
                <a:hlinkClick r:id="rId7"/>
              </a:rPr>
              <a:t>Fahey T</a:t>
            </a:r>
            <a:r>
              <a:rPr lang="en-GB" dirty="0"/>
              <a:t>, </a:t>
            </a:r>
            <a:r>
              <a:rPr lang="en-GB" dirty="0">
                <a:hlinkClick r:id="rId8"/>
              </a:rPr>
              <a:t>Smith SM</a:t>
            </a:r>
            <a:r>
              <a:rPr lang="en-GB" dirty="0"/>
              <a:t>.  2016.  </a:t>
            </a:r>
            <a:r>
              <a:rPr lang="en-GB" dirty="0">
                <a:hlinkClick r:id="rId9"/>
              </a:rPr>
              <a:t>Interventions to Address Potentially Inappropriate Prescribing in Community-Dwelling Older Adults: A Systematic Review of Randomized Controlled Trials</a:t>
            </a:r>
            <a:r>
              <a:rPr lang="en-GB" u="sng" dirty="0"/>
              <a:t>. </a:t>
            </a:r>
            <a:r>
              <a:rPr lang="en-GB" dirty="0"/>
              <a:t>Journal of the American Geriatrics Society. 64(6):1210-22.</a:t>
            </a:r>
          </a:p>
          <a:p>
            <a:r>
              <a:rPr lang="en-GB" dirty="0" smtClean="0"/>
              <a:t>Avery</a:t>
            </a:r>
            <a:r>
              <a:rPr lang="en-GB" dirty="0"/>
              <a:t>, Anthony J., Rodgers, Sarah,  </a:t>
            </a:r>
            <a:r>
              <a:rPr lang="en-GB" dirty="0" err="1"/>
              <a:t>Cantrill</a:t>
            </a:r>
            <a:r>
              <a:rPr lang="en-GB" dirty="0"/>
              <a:t>, Judith A.,  Armstrong, Sarah,  </a:t>
            </a:r>
            <a:r>
              <a:rPr lang="en-GB" dirty="0" err="1"/>
              <a:t>Cresswell</a:t>
            </a:r>
            <a:r>
              <a:rPr lang="en-GB" dirty="0"/>
              <a:t>, Kathrin, </a:t>
            </a:r>
            <a:r>
              <a:rPr lang="en-GB" dirty="0" err="1"/>
              <a:t>Eden,Martin</a:t>
            </a:r>
            <a:r>
              <a:rPr lang="en-GB" dirty="0"/>
              <a:t>,  Elliott, Rachel A,  Howard, Rachel, Kendrick, Denise,  Morris, Caroline J,  Prescott, Robin J,  </a:t>
            </a:r>
            <a:r>
              <a:rPr lang="en-GB" dirty="0" err="1"/>
              <a:t>Swanwick</a:t>
            </a:r>
            <a:r>
              <a:rPr lang="en-GB" dirty="0"/>
              <a:t>, Glen,  Franklin, Matthew,  Putman, Koen,  Boyd, Matthew,  Sheikh, Aziz  A pharmacist-led information technology intervention for medication errors (PINCER): a multicentre, cluster randomised, controlled trial and cost-effectiveness analysis (2012) Lancet; 379: 1310–19</a:t>
            </a:r>
          </a:p>
          <a:p>
            <a:r>
              <a:rPr lang="en-GB" dirty="0" smtClean="0"/>
              <a:t> </a:t>
            </a:r>
            <a:r>
              <a:rPr lang="en-GB" dirty="0"/>
              <a:t>Lowrie R, Lloyd SM, McConnachie A, Morrison J (2014) A Cluster Randomised Controlled Trial of a Pharmacist-Led Collaborative Intervention to Improve Statin Prescribing and Attainment of Cholesterol Targets in Primary Care. </a:t>
            </a:r>
            <a:r>
              <a:rPr lang="en-GB" dirty="0" err="1"/>
              <a:t>PLoS</a:t>
            </a:r>
            <a:r>
              <a:rPr lang="en-GB" dirty="0"/>
              <a:t> ONE 9(11): e113370. doi:10.1371/journal.pone.0113370</a:t>
            </a:r>
          </a:p>
          <a:p>
            <a:r>
              <a:rPr lang="en-GB" dirty="0" err="1" smtClean="0"/>
              <a:t>Zermansky</a:t>
            </a:r>
            <a:r>
              <a:rPr lang="en-GB" dirty="0" smtClean="0"/>
              <a:t> </a:t>
            </a:r>
            <a:r>
              <a:rPr lang="en-GB" dirty="0"/>
              <a:t>AG, </a:t>
            </a:r>
            <a:r>
              <a:rPr lang="en-GB" dirty="0" err="1"/>
              <a:t>Alldred</a:t>
            </a:r>
            <a:r>
              <a:rPr lang="en-GB" dirty="0"/>
              <a:t> DP, Petty DR, et al. Clinical medication review by a pharmacist of elderly people living in care homes--randomised controlled trial. Age Ageing 2006;35(6):586-91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602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066" y="1412776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23442" y="1772816"/>
            <a:ext cx="7632848" cy="331236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83482" y="1849016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“My vision puts </a:t>
            </a:r>
            <a:r>
              <a:rPr lang="en-GB" b="1" dirty="0">
                <a:solidFill>
                  <a:schemeClr val="bg1"/>
                </a:solidFill>
              </a:rPr>
              <a:t>primary and community care at the heart </a:t>
            </a:r>
            <a:r>
              <a:rPr lang="en-GB" dirty="0">
                <a:solidFill>
                  <a:schemeClr val="bg1"/>
                </a:solidFill>
              </a:rPr>
              <a:t>of the healthcare system, with highly skilled </a:t>
            </a:r>
            <a:r>
              <a:rPr lang="en-GB" b="1" dirty="0">
                <a:solidFill>
                  <a:schemeClr val="bg1"/>
                </a:solidFill>
              </a:rPr>
              <a:t>multidisciplinary teams </a:t>
            </a:r>
            <a:r>
              <a:rPr lang="en-GB" dirty="0">
                <a:solidFill>
                  <a:schemeClr val="bg1"/>
                </a:solidFill>
              </a:rPr>
              <a:t>delivering care both </a:t>
            </a:r>
            <a:r>
              <a:rPr lang="en-GB" b="1" dirty="0">
                <a:solidFill>
                  <a:schemeClr val="bg1"/>
                </a:solidFill>
              </a:rPr>
              <a:t>in and out of hours</a:t>
            </a:r>
            <a:r>
              <a:rPr lang="en-GB" dirty="0">
                <a:solidFill>
                  <a:schemeClr val="bg1"/>
                </a:solidFill>
              </a:rPr>
              <a:t>, and a wide </a:t>
            </a:r>
            <a:r>
              <a:rPr lang="en-GB" b="1" dirty="0">
                <a:solidFill>
                  <a:schemeClr val="bg1"/>
                </a:solidFill>
              </a:rPr>
              <a:t>range of services </a:t>
            </a:r>
            <a:r>
              <a:rPr lang="en-GB" dirty="0">
                <a:solidFill>
                  <a:schemeClr val="bg1"/>
                </a:solidFill>
              </a:rPr>
              <a:t>that are tailored to each local area. That care will take place in </a:t>
            </a:r>
            <a:r>
              <a:rPr lang="en-GB" b="1" dirty="0">
                <a:solidFill>
                  <a:schemeClr val="bg1"/>
                </a:solidFill>
              </a:rPr>
              <a:t>locality clusters</a:t>
            </a:r>
            <a:r>
              <a:rPr lang="en-GB" dirty="0">
                <a:solidFill>
                  <a:schemeClr val="bg1"/>
                </a:solidFill>
              </a:rPr>
              <a:t>, and our primary care </a:t>
            </a:r>
            <a:r>
              <a:rPr lang="en-GB" b="1" dirty="0">
                <a:solidFill>
                  <a:schemeClr val="bg1"/>
                </a:solidFill>
              </a:rPr>
              <a:t>professionals will be involved in the strategic planning</a:t>
            </a:r>
            <a:r>
              <a:rPr lang="en-GB" dirty="0">
                <a:solidFill>
                  <a:schemeClr val="bg1"/>
                </a:solidFill>
              </a:rPr>
              <a:t> of our health services. The people who need healthcare will be more </a:t>
            </a:r>
            <a:r>
              <a:rPr lang="en-GB" b="1" dirty="0">
                <a:solidFill>
                  <a:schemeClr val="bg1"/>
                </a:solidFill>
              </a:rPr>
              <a:t>empowered and informed </a:t>
            </a:r>
            <a:r>
              <a:rPr lang="en-GB" dirty="0">
                <a:solidFill>
                  <a:schemeClr val="bg1"/>
                </a:solidFill>
              </a:rPr>
              <a:t>than ever, and will </a:t>
            </a:r>
            <a:r>
              <a:rPr lang="en-GB" b="1" dirty="0">
                <a:solidFill>
                  <a:schemeClr val="bg1"/>
                </a:solidFill>
              </a:rPr>
              <a:t>take control of their own health</a:t>
            </a:r>
            <a:r>
              <a:rPr lang="en-GB" dirty="0">
                <a:solidFill>
                  <a:schemeClr val="bg1"/>
                </a:solidFill>
              </a:rPr>
              <a:t>. They will be able to directly access the </a:t>
            </a:r>
            <a:r>
              <a:rPr lang="en-GB" b="1" dirty="0">
                <a:solidFill>
                  <a:schemeClr val="bg1"/>
                </a:solidFill>
              </a:rPr>
              <a:t>right professional care at the right time</a:t>
            </a:r>
            <a:r>
              <a:rPr lang="en-GB" dirty="0">
                <a:solidFill>
                  <a:schemeClr val="bg1"/>
                </a:solidFill>
              </a:rPr>
              <a:t>, and remain </a:t>
            </a:r>
            <a:r>
              <a:rPr lang="en-GB" b="1" dirty="0">
                <a:solidFill>
                  <a:schemeClr val="bg1"/>
                </a:solidFill>
              </a:rPr>
              <a:t>at or near home </a:t>
            </a:r>
            <a:r>
              <a:rPr lang="en-GB" dirty="0">
                <a:solidFill>
                  <a:schemeClr val="bg1"/>
                </a:solidFill>
              </a:rPr>
              <a:t>wherever possible.”</a:t>
            </a:r>
          </a:p>
          <a:p>
            <a:pPr marL="0" indent="0">
              <a:buNone/>
            </a:pPr>
            <a:endParaRPr lang="en-GB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chemeClr val="bg1"/>
                </a:solidFill>
              </a:rPr>
              <a:t>Shona Robison, Scottish Parliament, 15 December 2015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32656"/>
            <a:ext cx="756084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Transforming Primary Care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3442" y="5517232"/>
            <a:ext cx="7632848" cy="100521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553850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“We will transform primary care, delivering a new Community Health Service with </a:t>
            </a:r>
            <a:r>
              <a:rPr lang="en-GB" b="1" dirty="0" smtClean="0">
                <a:solidFill>
                  <a:schemeClr val="bg1"/>
                </a:solidFill>
              </a:rPr>
              <a:t>a new GP contract, increased GP numbers </a:t>
            </a:r>
            <a:r>
              <a:rPr lang="en-GB" dirty="0" smtClean="0">
                <a:solidFill>
                  <a:schemeClr val="bg1"/>
                </a:solidFill>
              </a:rPr>
              <a:t>and new multi-disciplinary  community hubs.” </a:t>
            </a:r>
            <a:r>
              <a:rPr lang="en-GB" sz="1400" dirty="0" smtClean="0">
                <a:solidFill>
                  <a:schemeClr val="bg1"/>
                </a:solidFill>
              </a:rPr>
              <a:t>SNP Manifesto, May 2016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28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Wider MDT – International Evidence: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Community Link Workers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Social prescribing has become popular with policy makers as a </a:t>
            </a:r>
            <a:r>
              <a:rPr lang="en-GB" b="1" dirty="0" smtClean="0"/>
              <a:t>potential way of reducing health inequalities</a:t>
            </a:r>
          </a:p>
          <a:p>
            <a:r>
              <a:rPr lang="en-GB" dirty="0" smtClean="0"/>
              <a:t>There is an </a:t>
            </a:r>
            <a:r>
              <a:rPr lang="en-GB" b="1" dirty="0" smtClean="0"/>
              <a:t>absence of high quality research </a:t>
            </a:r>
            <a:r>
              <a:rPr lang="en-GB" dirty="0" smtClean="0"/>
              <a:t>evidence to support this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b="1" dirty="0" smtClean="0"/>
              <a:t>Deep End Link Worker Project </a:t>
            </a:r>
            <a:r>
              <a:rPr lang="en-GB" dirty="0" smtClean="0"/>
              <a:t>evaluation is the largest RCT to date. </a:t>
            </a:r>
          </a:p>
          <a:p>
            <a:r>
              <a:rPr lang="en-GB" dirty="0" smtClean="0"/>
              <a:t>There was </a:t>
            </a:r>
            <a:r>
              <a:rPr lang="en-GB" b="1" dirty="0" smtClean="0"/>
              <a:t>no evidence of improved outcomes </a:t>
            </a:r>
            <a:r>
              <a:rPr lang="en-GB" dirty="0" smtClean="0"/>
              <a:t>for any of the measures (QOL, Wellbeing, MH, lifestyle) on Intention-to-Treat analysis</a:t>
            </a:r>
          </a:p>
          <a:p>
            <a:pPr marL="0" indent="0">
              <a:buNone/>
            </a:pPr>
            <a:r>
              <a:rPr lang="en-GB" sz="2200" dirty="0">
                <a:hlinkClick r:id="rId2"/>
              </a:rPr>
              <a:t>http://</a:t>
            </a:r>
            <a:r>
              <a:rPr lang="en-GB" sz="2200" dirty="0" smtClean="0">
                <a:hlinkClick r:id="rId2"/>
              </a:rPr>
              <a:t>www.healthscotland.com/documents/29438.aspx</a:t>
            </a:r>
            <a:endParaRPr lang="en-GB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180920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 smtClean="0">
                <a:solidFill>
                  <a:schemeClr val="accent1">
                    <a:lumMod val="75000"/>
                  </a:schemeClr>
                </a:solidFill>
              </a:rPr>
              <a:t>Longer consultations for patients with complex </a:t>
            </a:r>
            <a:r>
              <a:rPr lang="en-GB" sz="4800" b="1" dirty="0" err="1" smtClean="0">
                <a:solidFill>
                  <a:schemeClr val="accent1">
                    <a:lumMod val="75000"/>
                  </a:schemeClr>
                </a:solidFill>
              </a:rPr>
              <a:t>multimorbidity</a:t>
            </a:r>
            <a:endParaRPr lang="en-GB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GP consultation length varies widely internationally.</a:t>
            </a:r>
          </a:p>
          <a:p>
            <a:r>
              <a:rPr lang="en-GB" dirty="0" smtClean="0"/>
              <a:t>Cochrane Review highlights </a:t>
            </a:r>
            <a:r>
              <a:rPr lang="en-GB" b="1" dirty="0" smtClean="0"/>
              <a:t>‘absence of evidence’ </a:t>
            </a:r>
            <a:r>
              <a:rPr lang="en-GB" dirty="0" smtClean="0"/>
              <a:t>for benefits of longer GP consultations</a:t>
            </a:r>
          </a:p>
          <a:p>
            <a:r>
              <a:rPr lang="en-GB" dirty="0" smtClean="0"/>
              <a:t>More recent SR suggest benefit for patients with </a:t>
            </a:r>
            <a:r>
              <a:rPr lang="en-GB" b="1" dirty="0" smtClean="0"/>
              <a:t>psychosocial problems</a:t>
            </a:r>
          </a:p>
          <a:p>
            <a:r>
              <a:rPr lang="en-GB" dirty="0" smtClean="0"/>
              <a:t>Consultation </a:t>
            </a:r>
            <a:r>
              <a:rPr lang="en-GB" b="1" dirty="0" smtClean="0"/>
              <a:t>shorter in deprived areas </a:t>
            </a:r>
            <a:r>
              <a:rPr lang="en-GB" dirty="0" smtClean="0"/>
              <a:t>due to the inverse care law</a:t>
            </a:r>
          </a:p>
          <a:p>
            <a:r>
              <a:rPr lang="en-GB" dirty="0" smtClean="0"/>
              <a:t>Patients with </a:t>
            </a:r>
            <a:r>
              <a:rPr lang="en-GB" b="1" dirty="0" err="1" smtClean="0"/>
              <a:t>multimorbidity</a:t>
            </a:r>
            <a:r>
              <a:rPr lang="en-GB" b="1" dirty="0" smtClean="0"/>
              <a:t> </a:t>
            </a:r>
            <a:r>
              <a:rPr lang="en-GB" dirty="0" smtClean="0"/>
              <a:t>in Scotland have 40% </a:t>
            </a:r>
            <a:r>
              <a:rPr lang="en-GB" b="1" dirty="0" smtClean="0"/>
              <a:t>longer consultations </a:t>
            </a:r>
            <a:r>
              <a:rPr lang="en-GB" dirty="0" smtClean="0"/>
              <a:t>than other patients </a:t>
            </a:r>
            <a:r>
              <a:rPr lang="en-GB" b="1" dirty="0" smtClean="0"/>
              <a:t>in affluent </a:t>
            </a:r>
            <a:r>
              <a:rPr lang="en-GB" dirty="0" smtClean="0"/>
              <a:t>areas, but not in deprived areas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822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CARE Plus: longer consultation in Deep End Practices for targeted younger </a:t>
            </a:r>
            <a:r>
              <a:rPr lang="en-GB" sz="3600" b="1" dirty="0" err="1" smtClean="0"/>
              <a:t>multimorbid</a:t>
            </a:r>
            <a:r>
              <a:rPr lang="en-GB" sz="3600" b="1" dirty="0" smtClean="0"/>
              <a:t> patients (30-64 years)</a:t>
            </a:r>
            <a:endParaRPr lang="en-GB" sz="36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28650" y="2543969"/>
            <a:ext cx="3886200" cy="291465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29150" y="2546695"/>
            <a:ext cx="3886200" cy="29091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88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3D Study: longer consultations as part of a comprehensive review in </a:t>
            </a:r>
            <a:r>
              <a:rPr lang="en-GB" sz="3600" b="1" dirty="0" err="1" smtClean="0"/>
              <a:t>multimorbid</a:t>
            </a:r>
            <a:r>
              <a:rPr lang="en-GB" sz="3600" b="1" dirty="0" smtClean="0"/>
              <a:t> patients with 3 or more QOF conditions (average 70 </a:t>
            </a:r>
            <a:r>
              <a:rPr lang="en-GB" sz="3600" b="1" dirty="0" err="1" smtClean="0"/>
              <a:t>yrs</a:t>
            </a:r>
            <a:r>
              <a:rPr lang="en-GB" sz="3600" b="1" dirty="0" smtClean="0"/>
              <a:t>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No effect of any of the outcome measures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Quality of life</a:t>
            </a:r>
          </a:p>
          <a:p>
            <a:pPr lvl="1"/>
            <a:r>
              <a:rPr lang="en-GB" dirty="0" smtClean="0"/>
              <a:t>Depression</a:t>
            </a:r>
          </a:p>
          <a:p>
            <a:pPr lvl="1"/>
            <a:r>
              <a:rPr lang="en-GB" dirty="0" smtClean="0"/>
              <a:t>Anxiety</a:t>
            </a:r>
          </a:p>
          <a:p>
            <a:pPr lvl="1"/>
            <a:r>
              <a:rPr lang="en-GB" dirty="0" smtClean="0"/>
              <a:t>Polypharmacy</a:t>
            </a:r>
          </a:p>
          <a:p>
            <a:pPr lvl="1"/>
            <a:r>
              <a:rPr lang="en-GB" dirty="0" smtClean="0"/>
              <a:t>Illness burden</a:t>
            </a:r>
          </a:p>
          <a:p>
            <a:pPr lvl="1"/>
            <a:r>
              <a:rPr lang="en-GB" dirty="0" smtClean="0"/>
              <a:t>Treatment burden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But significant improvements in:</a:t>
            </a:r>
          </a:p>
          <a:p>
            <a:r>
              <a:rPr lang="en-GB" dirty="0" smtClean="0"/>
              <a:t>All measures of patient-centred care and patient satisfaction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2976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References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5008098"/>
          </a:xfrm>
        </p:spPr>
        <p:txBody>
          <a:bodyPr>
            <a:normAutofit fontScale="92500" lnSpcReduction="20000"/>
          </a:bodyPr>
          <a:lstStyle/>
          <a:p>
            <a:r>
              <a:rPr lang="en-GB" sz="1900" dirty="0" smtClean="0"/>
              <a:t>Smith SM, </a:t>
            </a:r>
            <a:r>
              <a:rPr lang="en-GB" sz="1900" dirty="0" err="1" smtClean="0"/>
              <a:t>Wallce</a:t>
            </a:r>
            <a:r>
              <a:rPr lang="en-GB" sz="1900" dirty="0" smtClean="0"/>
              <a:t> E, O’Dowd T, Fortin M. Interventions for improving outcomes in patients with </a:t>
            </a:r>
            <a:r>
              <a:rPr lang="en-GB" sz="1900" dirty="0" err="1" smtClean="0"/>
              <a:t>multimorbidity</a:t>
            </a:r>
            <a:r>
              <a:rPr lang="en-GB" sz="1900" dirty="0" smtClean="0"/>
              <a:t> in primary care and community settings. Cochrane Database </a:t>
            </a:r>
            <a:r>
              <a:rPr lang="en-GB" sz="1900" dirty="0" err="1" smtClean="0"/>
              <a:t>Syst</a:t>
            </a:r>
            <a:r>
              <a:rPr lang="en-GB" sz="1900" dirty="0" smtClean="0"/>
              <a:t> Rev. 2016;3:Cd006560.</a:t>
            </a:r>
          </a:p>
          <a:p>
            <a:r>
              <a:rPr lang="en-GB" sz="1900" dirty="0"/>
              <a:t>Barnett K, Mercer S, Norbury M, Watt G, Wyke S, Guthrie B. Epidemiology of </a:t>
            </a:r>
            <a:r>
              <a:rPr lang="en-GB" sz="1900" dirty="0" err="1"/>
              <a:t>multimorbidity</a:t>
            </a:r>
            <a:r>
              <a:rPr lang="en-GB" sz="1900" dirty="0"/>
              <a:t> and implications for healthcare, research, and medical education: a cross-sectional study. Lancet. 2012;380:37–43</a:t>
            </a:r>
            <a:r>
              <a:rPr lang="en-GB" sz="1900" dirty="0" smtClean="0"/>
              <a:t>.</a:t>
            </a:r>
          </a:p>
          <a:p>
            <a:r>
              <a:rPr lang="en-GB" sz="1900" dirty="0" smtClean="0"/>
              <a:t>Wilson AD, Childs S. Effects of interventions aimed at changing the length of primary care physicians’ consultation. Cochrane Database </a:t>
            </a:r>
            <a:r>
              <a:rPr lang="en-GB" sz="1900" dirty="0" err="1" smtClean="0"/>
              <a:t>Syst</a:t>
            </a:r>
            <a:r>
              <a:rPr lang="en-GB" sz="1900" dirty="0" smtClean="0"/>
              <a:t> Rev. 2006;1:CD003540. doi:10.1002/14651858.CD003540.pub.2.</a:t>
            </a:r>
          </a:p>
          <a:p>
            <a:r>
              <a:rPr lang="en-GB" sz="1900" dirty="0"/>
              <a:t>Hutton C, Gunn J. Do longer consultations improve the management of psychological problems in general practice? A systematic literature review. BMC Health </a:t>
            </a:r>
            <a:r>
              <a:rPr lang="en-GB" sz="1900" dirty="0" err="1"/>
              <a:t>Serv</a:t>
            </a:r>
            <a:r>
              <a:rPr lang="en-GB" sz="1900" dirty="0"/>
              <a:t> Res. 2007;7:71</a:t>
            </a:r>
            <a:r>
              <a:rPr lang="en-GB" sz="1900" dirty="0" smtClean="0"/>
              <a:t>.</a:t>
            </a:r>
          </a:p>
          <a:p>
            <a:r>
              <a:rPr lang="en-GB" sz="1900" dirty="0" smtClean="0"/>
              <a:t>Salisbury </a:t>
            </a:r>
            <a:r>
              <a:rPr lang="en-GB" sz="1900" dirty="0"/>
              <a:t>C, Man M, Bower P, Guthrie B, Chaplin K, Gaunt D, Brookes S, Fitzpatrick B, Gardner , Hollinghurst S, Lee V, McLeod J, Mann C, Moffat K, Mercer SW. Improving the management of </a:t>
            </a:r>
            <a:r>
              <a:rPr lang="en-GB" sz="1900" dirty="0" err="1"/>
              <a:t>multimorbidity</a:t>
            </a:r>
            <a:r>
              <a:rPr lang="en-GB" sz="1900" dirty="0"/>
              <a:t> using a patient-centred care model: pragmatic cluster randomized trial of the 3D approach. The Lancet 2018, 392;10141, </a:t>
            </a:r>
            <a:r>
              <a:rPr lang="en-GB" sz="1900" dirty="0" smtClean="0"/>
              <a:t>41–50</a:t>
            </a:r>
          </a:p>
          <a:p>
            <a:r>
              <a:rPr lang="en-GB" sz="1900" dirty="0" smtClean="0"/>
              <a:t>Mercer </a:t>
            </a:r>
            <a:r>
              <a:rPr lang="en-GB" sz="1900" dirty="0"/>
              <a:t>SW, Fitzpatrick B, Guthrie B, Fenwick E, Grieve E, Lawson K, Boyer N, McConnachie A, Lloyd SM, O’Brien R, Watt GCM, Wyke S. The Care Plus study- a whole system intervention to improve quality of life of primary care patients with </a:t>
            </a:r>
            <a:r>
              <a:rPr lang="en-GB" sz="1900" dirty="0" err="1"/>
              <a:t>multimorbidity</a:t>
            </a:r>
            <a:r>
              <a:rPr lang="en-GB" sz="1900" dirty="0"/>
              <a:t> in areas of high socioeconomic deprivation: cluster randomised controlled trial. BMC Medicine 2016, 14:88</a:t>
            </a:r>
            <a:endParaRPr lang="en-GB" sz="19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39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In summary: evidence for the new GP contract?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GP </a:t>
            </a:r>
            <a:r>
              <a:rPr lang="en-GB" dirty="0"/>
              <a:t>Clusters </a:t>
            </a:r>
          </a:p>
          <a:p>
            <a:pPr lvl="1"/>
            <a:r>
              <a:rPr lang="en-GB" dirty="0"/>
              <a:t>Intrinsic </a:t>
            </a:r>
            <a:r>
              <a:rPr lang="en-GB" dirty="0" smtClean="0"/>
              <a:t>role </a:t>
            </a:r>
            <a:r>
              <a:rPr lang="en-GB" dirty="0" smtClean="0">
                <a:solidFill>
                  <a:srgbClr val="00B050"/>
                </a:solidFill>
              </a:rPr>
              <a:t>– yes (but)</a:t>
            </a:r>
            <a:endParaRPr lang="en-GB" dirty="0">
              <a:solidFill>
                <a:srgbClr val="00B050"/>
              </a:solidFill>
            </a:endParaRPr>
          </a:p>
          <a:p>
            <a:pPr lvl="1"/>
            <a:r>
              <a:rPr lang="en-GB" dirty="0"/>
              <a:t>Extrinsic </a:t>
            </a:r>
            <a:r>
              <a:rPr lang="en-GB" dirty="0" smtClean="0"/>
              <a:t>role </a:t>
            </a:r>
            <a:r>
              <a:rPr lang="en-GB" dirty="0" smtClean="0">
                <a:solidFill>
                  <a:srgbClr val="FF0000"/>
                </a:solidFill>
              </a:rPr>
              <a:t>- no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Wider MDT</a:t>
            </a:r>
          </a:p>
          <a:p>
            <a:pPr lvl="1"/>
            <a:r>
              <a:rPr lang="en-GB" dirty="0"/>
              <a:t>Advanced nurse practitioners (ANPs</a:t>
            </a:r>
            <a:r>
              <a:rPr lang="en-GB" dirty="0" smtClean="0"/>
              <a:t>) </a:t>
            </a:r>
            <a:r>
              <a:rPr lang="en-GB" dirty="0" smtClean="0">
                <a:solidFill>
                  <a:srgbClr val="00B050"/>
                </a:solidFill>
              </a:rPr>
              <a:t>-yes (but)</a:t>
            </a:r>
            <a:endParaRPr lang="en-GB" dirty="0">
              <a:solidFill>
                <a:srgbClr val="00B050"/>
              </a:solidFill>
            </a:endParaRPr>
          </a:p>
          <a:p>
            <a:pPr lvl="1"/>
            <a:r>
              <a:rPr lang="en-GB" dirty="0"/>
              <a:t>Musculoskeletal Physiotherapists (MSK-P</a:t>
            </a:r>
            <a:r>
              <a:rPr lang="en-GB" dirty="0" smtClean="0">
                <a:solidFill>
                  <a:srgbClr val="00B050"/>
                </a:solidFill>
              </a:rPr>
              <a:t>)-yes (but)</a:t>
            </a:r>
            <a:endParaRPr lang="en-GB" dirty="0">
              <a:solidFill>
                <a:srgbClr val="00B050"/>
              </a:solidFill>
            </a:endParaRPr>
          </a:p>
          <a:p>
            <a:pPr lvl="1"/>
            <a:r>
              <a:rPr lang="en-GB" dirty="0"/>
              <a:t>Community </a:t>
            </a:r>
            <a:r>
              <a:rPr lang="en-GB" dirty="0" smtClean="0"/>
              <a:t>Pharmacists- </a:t>
            </a:r>
            <a:r>
              <a:rPr lang="en-GB" dirty="0" smtClean="0">
                <a:solidFill>
                  <a:srgbClr val="00B050"/>
                </a:solidFill>
              </a:rPr>
              <a:t>yes (but)</a:t>
            </a:r>
            <a:endParaRPr lang="en-GB" dirty="0">
              <a:solidFill>
                <a:srgbClr val="00B050"/>
              </a:solidFill>
            </a:endParaRPr>
          </a:p>
          <a:p>
            <a:pPr lvl="1"/>
            <a:r>
              <a:rPr lang="en-GB" dirty="0"/>
              <a:t>Community Link </a:t>
            </a:r>
            <a:r>
              <a:rPr lang="en-GB" dirty="0" smtClean="0"/>
              <a:t>workers- </a:t>
            </a:r>
            <a:r>
              <a:rPr lang="en-GB" dirty="0" smtClean="0">
                <a:solidFill>
                  <a:srgbClr val="FF0000"/>
                </a:solidFill>
              </a:rPr>
              <a:t>no (but)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Longer consultations for patients with complex </a:t>
            </a:r>
            <a:r>
              <a:rPr lang="en-GB" dirty="0" smtClean="0"/>
              <a:t>Multimorbidity </a:t>
            </a:r>
            <a:r>
              <a:rPr lang="en-GB" dirty="0" smtClean="0">
                <a:solidFill>
                  <a:schemeClr val="accent2"/>
                </a:solidFill>
              </a:rPr>
              <a:t>(mixed)</a:t>
            </a:r>
            <a:endParaRPr lang="en-GB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9771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9159" y="196947"/>
            <a:ext cx="4749604" cy="65025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24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259632" y="1988840"/>
            <a:ext cx="1132" cy="33843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9632" y="5373216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260764" y="3837184"/>
            <a:ext cx="4059381" cy="998051"/>
          </a:xfrm>
          <a:custGeom>
            <a:avLst/>
            <a:gdLst>
              <a:gd name="connsiteX0" fmla="*/ 0 w 3283527"/>
              <a:gd name="connsiteY0" fmla="*/ 443870 h 443870"/>
              <a:gd name="connsiteX1" fmla="*/ 1884218 w 3283527"/>
              <a:gd name="connsiteY1" fmla="*/ 524 h 443870"/>
              <a:gd name="connsiteX2" fmla="*/ 3283527 w 3283527"/>
              <a:gd name="connsiteY2" fmla="*/ 346888 h 443870"/>
              <a:gd name="connsiteX3" fmla="*/ 3283527 w 3283527"/>
              <a:gd name="connsiteY3" fmla="*/ 346888 h 44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3527" h="443870">
                <a:moveTo>
                  <a:pt x="0" y="443870"/>
                </a:moveTo>
                <a:cubicBezTo>
                  <a:pt x="668482" y="230279"/>
                  <a:pt x="1336964" y="16688"/>
                  <a:pt x="1884218" y="524"/>
                </a:cubicBezTo>
                <a:cubicBezTo>
                  <a:pt x="2431472" y="-15640"/>
                  <a:pt x="3283527" y="346888"/>
                  <a:pt x="3283527" y="346888"/>
                </a:cubicBezTo>
                <a:lnTo>
                  <a:pt x="3283527" y="346888"/>
                </a:ln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211960" y="2964872"/>
            <a:ext cx="3823855" cy="1870363"/>
          </a:xfrm>
          <a:custGeom>
            <a:avLst/>
            <a:gdLst>
              <a:gd name="connsiteX0" fmla="*/ 0 w 3823855"/>
              <a:gd name="connsiteY0" fmla="*/ 1870363 h 1870363"/>
              <a:gd name="connsiteX1" fmla="*/ 2549237 w 3823855"/>
              <a:gd name="connsiteY1" fmla="*/ 332509 h 1870363"/>
              <a:gd name="connsiteX2" fmla="*/ 3823855 w 3823855"/>
              <a:gd name="connsiteY2" fmla="*/ 0 h 187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3855" h="1870363">
                <a:moveTo>
                  <a:pt x="0" y="1870363"/>
                </a:moveTo>
                <a:cubicBezTo>
                  <a:pt x="955964" y="1257299"/>
                  <a:pt x="1911928" y="644236"/>
                  <a:pt x="2549237" y="332509"/>
                </a:cubicBezTo>
                <a:cubicBezTo>
                  <a:pt x="3186546" y="20782"/>
                  <a:pt x="3505200" y="10391"/>
                  <a:pt x="3823855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574473" y="3479407"/>
            <a:ext cx="3422072" cy="718520"/>
          </a:xfrm>
          <a:custGeom>
            <a:avLst/>
            <a:gdLst>
              <a:gd name="connsiteX0" fmla="*/ 0 w 3422072"/>
              <a:gd name="connsiteY0" fmla="*/ 718520 h 718520"/>
              <a:gd name="connsiteX1" fmla="*/ 1939636 w 3422072"/>
              <a:gd name="connsiteY1" fmla="*/ 67357 h 718520"/>
              <a:gd name="connsiteX2" fmla="*/ 3422072 w 3422072"/>
              <a:gd name="connsiteY2" fmla="*/ 53502 h 71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2072" h="718520">
                <a:moveTo>
                  <a:pt x="0" y="718520"/>
                </a:moveTo>
                <a:cubicBezTo>
                  <a:pt x="684645" y="448356"/>
                  <a:pt x="1369291" y="178193"/>
                  <a:pt x="1939636" y="67357"/>
                </a:cubicBezTo>
                <a:cubicBezTo>
                  <a:pt x="2509981" y="-43479"/>
                  <a:pt x="2966026" y="5011"/>
                  <a:pt x="3422072" y="53502"/>
                </a:cubicBez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28639" y="280212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performance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6256" y="545219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time</a:t>
            </a:r>
            <a:endParaRPr lang="en-GB" sz="2400" b="1" dirty="0">
              <a:solidFill>
                <a:prstClr val="black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74473" y="1988840"/>
            <a:ext cx="0" cy="338437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85728" y="5482974"/>
            <a:ext cx="77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2016</a:t>
            </a:r>
            <a:endParaRPr lang="en-GB" b="1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198106" y="1988840"/>
            <a:ext cx="0" cy="338437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72200" y="1988840"/>
            <a:ext cx="0" cy="338437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83455" y="5482974"/>
            <a:ext cx="77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2020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9361" y="5493403"/>
            <a:ext cx="77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2017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6851" y="2626450"/>
            <a:ext cx="1537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prstClr val="black"/>
                </a:solidFill>
              </a:rPr>
              <a:t>transition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5218" y="3202863"/>
            <a:ext cx="149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prstClr val="black"/>
                </a:solidFill>
              </a:rPr>
              <a:t>“old world”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14592" y="22671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prstClr val="black"/>
                </a:solidFill>
              </a:rPr>
              <a:t>“new world”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Transforming primary care 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665218" y="2708920"/>
            <a:ext cx="6723206" cy="1368154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67644" y="6093296"/>
            <a:ext cx="6768752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From a prescriptive contract to an enabling contract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4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3"/>
          <p:cNvSpPr>
            <a:spLocks noGrp="1"/>
          </p:cNvSpPr>
          <p:nvPr>
            <p:ph idx="1"/>
          </p:nvPr>
        </p:nvSpPr>
        <p:spPr>
          <a:xfrm>
            <a:off x="179388" y="5589588"/>
            <a:ext cx="8640762" cy="1007764"/>
          </a:xfrm>
        </p:spPr>
        <p:txBody>
          <a:bodyPr/>
          <a:lstStyle/>
          <a:p>
            <a:pPr lvl="1" eaLnBrk="1" hangingPunct="1"/>
            <a:r>
              <a:rPr lang="en-GB" altLang="en-US" sz="2400" dirty="0" smtClean="0"/>
              <a:t>The majority of over-65s have 2 or more conditions, and the majority of over-75s have 3 or more conditions </a:t>
            </a:r>
          </a:p>
          <a:p>
            <a:pPr lvl="1" eaLnBrk="1" hangingPunct="1"/>
            <a:endParaRPr lang="en-GB" altLang="en-US" sz="2400" dirty="0" smtClean="0"/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708025" y="119063"/>
            <a:ext cx="74653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/>
              <a:t>Multimorbidity </a:t>
            </a:r>
            <a:r>
              <a:rPr lang="en-GB" altLang="en-US" dirty="0" smtClean="0"/>
              <a:t>in Scotland</a:t>
            </a:r>
            <a:endParaRPr lang="en-GB" altLang="en-US" dirty="0"/>
          </a:p>
          <a:p>
            <a:pPr eaLnBrk="1" hangingPunct="1"/>
            <a:endParaRPr lang="en-GB" altLang="en-US" sz="1800" b="0" dirty="0"/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00100"/>
            <a:ext cx="7200900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859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92138" y="210381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z="3200" b="1" dirty="0" smtClean="0"/>
              <a:t>Most people with any long term condition have multiple conditions in Scotland</a:t>
            </a: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>
          <a:xfrm>
            <a:off x="420688" y="6092825"/>
            <a:ext cx="8229600" cy="360363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sz="2400" smtClean="0"/>
              <a:t>Guidelines and organisation of care do not reflect this reality</a:t>
            </a:r>
          </a:p>
        </p:txBody>
      </p:sp>
      <p:pic>
        <p:nvPicPr>
          <p:cNvPr id="11268" name="Picture 2" descr="z_BubbleChar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26427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3563938" y="6530975"/>
            <a:ext cx="541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0"/>
              <a:t>Guthrie B et al, BMJ 2012;345:e6341; Hughes L et al, Age and Ageing 2013;42:62-69</a:t>
            </a:r>
          </a:p>
        </p:txBody>
      </p:sp>
    </p:spTree>
    <p:extLst>
      <p:ext uri="{BB962C8B-B14F-4D97-AF65-F5344CB8AC3E}">
        <p14:creationId xmlns="" xmlns:p14="http://schemas.microsoft.com/office/powerpoint/2010/main" val="275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600" b="1" dirty="0" smtClean="0">
                <a:solidFill>
                  <a:srgbClr val="002060"/>
                </a:solidFill>
              </a:rPr>
              <a:t>Multimorbidity is socially patterned</a:t>
            </a:r>
            <a:r>
              <a:rPr lang="en-GB" altLang="en-US" sz="3200" b="1" dirty="0" smtClean="0"/>
              <a:t/>
            </a:r>
            <a:br>
              <a:rPr lang="en-GB" altLang="en-US" sz="3200" b="1" dirty="0" smtClean="0"/>
            </a:br>
            <a:r>
              <a:rPr lang="en-GB" altLang="en-US" sz="2700" b="1" dirty="0" smtClean="0"/>
              <a:t>People living in the poorest areas in develop </a:t>
            </a:r>
            <a:r>
              <a:rPr lang="en-GB" altLang="en-US" sz="2700" b="1" dirty="0" err="1" smtClean="0"/>
              <a:t>multimorbidity</a:t>
            </a:r>
            <a:r>
              <a:rPr lang="en-GB" altLang="en-US" sz="2700" b="1" dirty="0" smtClean="0"/>
              <a:t> 10-15 years before those living in rich areas</a:t>
            </a:r>
          </a:p>
        </p:txBody>
      </p:sp>
      <p:pic>
        <p:nvPicPr>
          <p:cNvPr id="1229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38300"/>
            <a:ext cx="7704137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335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Core changes and ambitions of the new </a:t>
            </a:r>
            <a:r>
              <a:rPr lang="en-GB" b="1" dirty="0">
                <a:solidFill>
                  <a:srgbClr val="C00000"/>
                </a:solidFill>
              </a:rPr>
              <a:t>G</a:t>
            </a:r>
            <a:r>
              <a:rPr lang="en-GB" b="1" dirty="0" smtClean="0">
                <a:solidFill>
                  <a:srgbClr val="C00000"/>
                </a:solidFill>
              </a:rPr>
              <a:t>P contract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end of QOF</a:t>
            </a:r>
          </a:p>
          <a:p>
            <a:r>
              <a:rPr lang="en-GB" dirty="0" smtClean="0"/>
              <a:t>GP Clusters </a:t>
            </a:r>
          </a:p>
          <a:p>
            <a:pPr lvl="1"/>
            <a:r>
              <a:rPr lang="en-GB" dirty="0" smtClean="0"/>
              <a:t>Intrinsic role</a:t>
            </a:r>
          </a:p>
          <a:p>
            <a:pPr lvl="1"/>
            <a:r>
              <a:rPr lang="en-GB" dirty="0" smtClean="0"/>
              <a:t>Extrinsic role</a:t>
            </a:r>
          </a:p>
          <a:p>
            <a:r>
              <a:rPr lang="en-GB" dirty="0" smtClean="0"/>
              <a:t>Wider MDT</a:t>
            </a:r>
          </a:p>
          <a:p>
            <a:pPr lvl="1"/>
            <a:r>
              <a:rPr lang="en-GB" dirty="0" smtClean="0"/>
              <a:t>Advanced nurse practitioners (ANPs)</a:t>
            </a:r>
          </a:p>
          <a:p>
            <a:pPr lvl="1"/>
            <a:r>
              <a:rPr lang="en-GB" dirty="0" smtClean="0"/>
              <a:t>Musculoskeletal Physiotherapists (MSK-P)</a:t>
            </a:r>
          </a:p>
          <a:p>
            <a:pPr lvl="1"/>
            <a:r>
              <a:rPr lang="en-GB" dirty="0" smtClean="0"/>
              <a:t>Community Pharmacists</a:t>
            </a:r>
          </a:p>
          <a:p>
            <a:pPr lvl="1"/>
            <a:r>
              <a:rPr lang="en-GB" dirty="0" smtClean="0"/>
              <a:t>Community Link workers</a:t>
            </a:r>
          </a:p>
          <a:p>
            <a:r>
              <a:rPr lang="en-GB" dirty="0" smtClean="0"/>
              <a:t>Longer consultations for patients with complex </a:t>
            </a:r>
            <a:r>
              <a:rPr lang="en-GB" dirty="0" err="1" smtClean="0"/>
              <a:t>multimorbidity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8927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chemeClr val="accent1">
                    <a:lumMod val="75000"/>
                  </a:schemeClr>
                </a:solidFill>
              </a:rPr>
              <a:t>GP Clusters</a:t>
            </a:r>
            <a:endParaRPr lang="en-GB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entirely clear where this idea came from</a:t>
            </a:r>
          </a:p>
          <a:p>
            <a:r>
              <a:rPr lang="en-GB" dirty="0" smtClean="0"/>
              <a:t>Europe has had some thing similar </a:t>
            </a:r>
            <a:r>
              <a:rPr lang="en-GB" dirty="0" smtClean="0">
                <a:solidFill>
                  <a:srgbClr val="FF0000"/>
                </a:solidFill>
              </a:rPr>
              <a:t>-Quality Circles- </a:t>
            </a:r>
            <a:r>
              <a:rPr lang="en-GB" dirty="0" smtClean="0"/>
              <a:t>for the last 20 years or so.</a:t>
            </a:r>
          </a:p>
          <a:p>
            <a:r>
              <a:rPr lang="en-GB" dirty="0" smtClean="0"/>
              <a:t>SSPC produced a Briefing Paper entitled ‘Collaborative Quality Improvement in </a:t>
            </a:r>
            <a:r>
              <a:rPr lang="en-GB" dirty="0"/>
              <a:t>GP Clusters’ in </a:t>
            </a:r>
            <a:r>
              <a:rPr lang="en-GB" dirty="0" smtClean="0"/>
              <a:t>August 2017 based on an international systematic literature review by Dr Adrian </a:t>
            </a:r>
            <a:r>
              <a:rPr lang="en-GB" dirty="0" err="1" smtClean="0"/>
              <a:t>Rohrbasser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(http</a:t>
            </a:r>
            <a:r>
              <a:rPr lang="en-GB" dirty="0"/>
              <a:t>://www.sspc.ac.uk/media/media_543940_en.pdf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1644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1475</TotalTime>
  <Words>1881</Words>
  <Application>Microsoft Office PowerPoint</Application>
  <PresentationFormat>On-screen Show (4:3)</PresentationFormat>
  <Paragraphs>164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Annual General Meeting of Lothian Local Medical Committee Ltd  Evidence for the new GP contract? </vt:lpstr>
      <vt:lpstr>Slide 2</vt:lpstr>
      <vt:lpstr>Slide 3</vt:lpstr>
      <vt:lpstr>Slide 4</vt:lpstr>
      <vt:lpstr>Slide 5</vt:lpstr>
      <vt:lpstr>Most people with any long term condition have multiple conditions in Scotland</vt:lpstr>
      <vt:lpstr>Multimorbidity is socially patterned People living in the poorest areas in develop multimorbidity 10-15 years before those living in rich areas</vt:lpstr>
      <vt:lpstr>Core changes and ambitions of the new GP contract</vt:lpstr>
      <vt:lpstr>GP Clusters</vt:lpstr>
      <vt:lpstr>International evidence: Clusters can be effective…..</vt:lpstr>
      <vt:lpstr>Characteristics of successful Clusters</vt:lpstr>
      <vt:lpstr>Facilitation is critical (CQL role)</vt:lpstr>
      <vt:lpstr> </vt:lpstr>
      <vt:lpstr>Wider MDT – International Evidence: Advanced Nurse Practitioners</vt:lpstr>
      <vt:lpstr>References</vt:lpstr>
      <vt:lpstr>Wider MDT – International Evidence: MSK Physiotherapy</vt:lpstr>
      <vt:lpstr>References</vt:lpstr>
      <vt:lpstr>Wider MDT – International Evidence: Community Pharmacists</vt:lpstr>
      <vt:lpstr>References</vt:lpstr>
      <vt:lpstr>Wider MDT – International Evidence: Community Link Workers</vt:lpstr>
      <vt:lpstr>Longer consultations for patients with complex multimorbidity</vt:lpstr>
      <vt:lpstr>CARE Plus: longer consultation in Deep End Practices for targeted younger multimorbid patients (30-64 years)</vt:lpstr>
      <vt:lpstr>3D Study: longer consultations as part of a comprehensive review in multimorbid patients with 3 or more QOF conditions (average 70 yrs)</vt:lpstr>
      <vt:lpstr>References</vt:lpstr>
      <vt:lpstr>In summary: evidence for the new GP contract?</vt:lpstr>
    </vt:vector>
  </TitlesOfParts>
  <Company>University of Dundee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Guthrie</dc:creator>
  <cp:lastModifiedBy>Nicola Smith</cp:lastModifiedBy>
  <cp:revision>138</cp:revision>
  <dcterms:created xsi:type="dcterms:W3CDTF">2017-08-22T07:57:44Z</dcterms:created>
  <dcterms:modified xsi:type="dcterms:W3CDTF">2019-12-22T10:47:18Z</dcterms:modified>
</cp:coreProperties>
</file>